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70" r:id="rId7"/>
    <p:sldId id="271" r:id="rId8"/>
    <p:sldId id="262" r:id="rId9"/>
    <p:sldId id="276" r:id="rId10"/>
    <p:sldId id="263" r:id="rId11"/>
    <p:sldId id="264" r:id="rId12"/>
    <p:sldId id="265" r:id="rId13"/>
    <p:sldId id="266" r:id="rId14"/>
    <p:sldId id="267" r:id="rId15"/>
    <p:sldId id="272" r:id="rId16"/>
    <p:sldId id="274" r:id="rId17"/>
    <p:sldId id="273" r:id="rId18"/>
    <p:sldId id="275" r:id="rId19"/>
    <p:sldId id="26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06/relationships/legacyDocTextInfo" Target="legacyDocTextInfo.bin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1.bin"/><Relationship Id="rId2" Type="http://schemas.microsoft.com/office/2006/relationships/legacyDiagramText" Target="legacyDiagramText10.bin"/><Relationship Id="rId1" Type="http://schemas.microsoft.com/office/2006/relationships/legacyDiagramText" Target="legacyDiagramText9.bin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4.bin"/><Relationship Id="rId2" Type="http://schemas.microsoft.com/office/2006/relationships/legacyDiagramText" Target="legacyDiagramText13.bin"/><Relationship Id="rId1" Type="http://schemas.microsoft.com/office/2006/relationships/legacyDiagramText" Target="legacyDiagramText12.bin"/><Relationship Id="rId6" Type="http://schemas.microsoft.com/office/2006/relationships/legacyDiagramText" Target="legacyDiagramText17.bin"/><Relationship Id="rId5" Type="http://schemas.microsoft.com/office/2006/relationships/legacyDiagramText" Target="legacyDiagramText16.bin"/><Relationship Id="rId4" Type="http://schemas.microsoft.com/office/2006/relationships/legacyDiagramText" Target="legacyDiagramText15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CE12A-508F-4570-B2BB-7B42995571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C43098-1BF0-48A0-9A3F-F2AB452AB2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CA96C-752F-4164-BA85-F342C98F26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6BF8921-AAE4-4112-A8CC-82F540779C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9FF9B94-3803-4391-9629-3D8A90923F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917F311-E2E8-43E4-A97D-2EB5492800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A1CD3-48A1-41F3-8C3B-63EC3125DA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3EC96-6B2A-4B57-8C5E-0609BF3239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2FAA3-72A8-4999-8AF7-1480B0DA8B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E9033-7D00-4824-8827-BE5C0B4543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ABCA6-1480-4941-929A-E490AB43F4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737BF-BCA0-45B0-B61E-4381F043B3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DE68C-5531-4DFC-A3F9-8D26AD5DA0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E10A86-0D68-4685-824C-64AC5955FF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632410E-FCF7-4B69-803C-D5300101B81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428736"/>
            <a:ext cx="7772400" cy="1470025"/>
          </a:xfrm>
        </p:spPr>
        <p:txBody>
          <a:bodyPr/>
          <a:lstStyle/>
          <a:p>
            <a:r>
              <a:rPr lang="ru-RU" sz="6600" dirty="0" smtClean="0">
                <a:solidFill>
                  <a:srgbClr val="00B050"/>
                </a:solidFill>
              </a:rPr>
              <a:t>Экологическое право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b="1">
                <a:solidFill>
                  <a:srgbClr val="FF0000"/>
                </a:solidFill>
              </a:rPr>
              <a:t>Законодательно-нормативная база России в сфере управления природопользованием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/>
              <a:t>Ответственность за экологические правонарушения</a:t>
            </a:r>
            <a:r>
              <a:rPr lang="ru-RU" sz="4000"/>
              <a:t> </a:t>
            </a:r>
          </a:p>
        </p:txBody>
      </p:sp>
      <p:graphicFrame>
        <p:nvGraphicFramePr>
          <p:cNvPr id="12293" name="Organization Chart 5"/>
          <p:cNvGraphicFramePr>
            <a:graphicFrameLocks/>
          </p:cNvGraphicFramePr>
          <p:nvPr>
            <p:ph idx="1"/>
          </p:nvPr>
        </p:nvGraphicFramePr>
        <p:xfrm>
          <a:off x="179388" y="404813"/>
          <a:ext cx="8405812" cy="4103687"/>
        </p:xfrm>
        <a:graphic>
          <a:graphicData uri="http://schemas.openxmlformats.org/drawingml/2006/compatibility">
            <com:legacyDrawing xmlns:com="http://schemas.openxmlformats.org/drawingml/2006/compatibility" spid="_x0000_s12293"/>
          </a:graphicData>
        </a:graphic>
      </p:graphicFrame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179388" y="4508500"/>
            <a:ext cx="8964612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b="1"/>
              <a:t>К законодательным актам, содержащим общие положения об ответственности правонарушителей, относится: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ru-RU" sz="1400" b="1"/>
              <a:t>Закон РФ «Об экологической экспертизе» от 23 октября 1995 г.;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ru-RU" sz="1400" b="1"/>
              <a:t>Закон РФ «Об особо охраняемых природных территориях от 14 марта 1995 г.;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ru-RU" sz="1400" b="1"/>
              <a:t> Закон РФ «О природных лечебных ресурсах, лечебно-оздоровительных местностях и курортах» от 23 февраля 1995 г.; 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ru-RU" sz="1400" b="1"/>
              <a:t>Закон РФ «О животном мире» от 24 апреля 1995 г.;</a:t>
            </a: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ru-RU" sz="1400" b="1"/>
              <a:t> Водный кодекс РФ от 18 октября 1995 г.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/>
              <a:t>Закон «Об охране окружающей среды»</a:t>
            </a:r>
            <a:r>
              <a:rPr lang="ru-RU"/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/>
              <a:t>Принят 20 декабря 2001 года, является   комплексным головным законодательным актом прямого действия  и решает три основных задачи:</a:t>
            </a:r>
          </a:p>
          <a:p>
            <a:r>
              <a:rPr lang="ru-RU" sz="2800"/>
              <a:t>Сохранение природной среды;</a:t>
            </a:r>
          </a:p>
          <a:p>
            <a:r>
              <a:rPr lang="ru-RU" sz="2800"/>
              <a:t>Предупреждение  и  устранение  вредного  влияния  хозяйственной  деятельности     на природу и здоровье человека;</a:t>
            </a:r>
          </a:p>
          <a:p>
            <a:r>
              <a:rPr lang="ru-RU" sz="2800"/>
              <a:t>Улучшение качества окружающей среды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/>
              <a:t>Структура закона «Об охране окружающей среды»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5895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b="1">
                <a:solidFill>
                  <a:srgbClr val="FF0000"/>
                </a:solidFill>
              </a:rPr>
              <a:t>состоит из </a:t>
            </a:r>
            <a:r>
              <a:rPr lang="en-US" sz="1800" b="1">
                <a:solidFill>
                  <a:srgbClr val="FF0000"/>
                </a:solidFill>
              </a:rPr>
              <a:t>XVI</a:t>
            </a:r>
            <a:r>
              <a:rPr lang="ru-RU" sz="1800" b="1">
                <a:solidFill>
                  <a:srgbClr val="FF0000"/>
                </a:solidFill>
              </a:rPr>
              <a:t> глав, содержащих 84 статьи, в которых представлены</a:t>
            </a:r>
            <a:r>
              <a:rPr lang="ru-RU" sz="1800"/>
              <a:t>:</a:t>
            </a:r>
          </a:p>
          <a:p>
            <a:pPr>
              <a:lnSpc>
                <a:spcPct val="80000"/>
              </a:lnSpc>
            </a:pPr>
            <a:r>
              <a:rPr lang="ru-RU" sz="1600" b="1"/>
              <a:t>общие положения;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основы управления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права и обязанности граждан, общественных и иных некоммерческих объединений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экономическое регулирование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нормирование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оценка воздействия на окружающую среду и экологическая экспертиза;</a:t>
            </a:r>
          </a:p>
          <a:p>
            <a:pPr>
              <a:lnSpc>
                <a:spcPct val="80000"/>
              </a:lnSpc>
            </a:pPr>
            <a:r>
              <a:rPr lang="ru-RU" sz="1600" b="1"/>
              <a:t>требования в области охраны окружающей среды при осуществлении хозяйственной и иной деятельности;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зоны экологических бедствий, зоны чрезвычайных ситуаций;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природные объекты, находящиеся под особой охраной;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государственный мониторинг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контроль в области охраны окружающей среды. Экологический мониторинг;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научные исследования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основы формирования экологической культуры;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ответственность за нарушение законодательства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международное сотрудничество в области охраны окружающей среды;</a:t>
            </a:r>
          </a:p>
          <a:p>
            <a:pPr>
              <a:lnSpc>
                <a:spcPct val="80000"/>
              </a:lnSpc>
            </a:pPr>
            <a:r>
              <a:rPr lang="ru-RU" sz="1600" b="1"/>
              <a:t>заключительные положения.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l"/>
            <a:r>
              <a:rPr lang="ru-RU" sz="2400" b="1"/>
              <a:t>ЗАКОНОДАТЕЛЬНЫЕ АКТЫ, НУЖДАЮЩИЕСЯ В РАЗРАБОТКЕ И/ИЛИ В УТВЕРЖДЕНИИ ФЗ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4721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/>
              <a:t>«Об  экологическом страховании»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«Об экологической безопасности»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разграничении прав  собственности  на природные ресурсы («О федеральных природных ресурсах»)»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«Об экологических фондах»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статусе зон экологического неблагополучия»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государственных кадастрах      природных ресурсов»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«Об охране водных биологических ресурсов»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«Об обращении с радиоактивными отходами»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 растительном мире»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«Об охоте и рыболовстве»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«Об  энергоинформационном благополучии населения»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государственной политике в области обращения с радиоактивными отходами»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государственном регулировании использования охраны         зеленого  фонда городских поселений»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питьевой воде»</a:t>
            </a:r>
          </a:p>
          <a:p>
            <a:pPr>
              <a:lnSpc>
                <a:spcPct val="80000"/>
              </a:lnSpc>
            </a:pPr>
            <a:r>
              <a:rPr lang="ru-RU" sz="1800" b="1"/>
              <a:t>«О  государственном регулировании  в   области экологического образования»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l"/>
            <a:r>
              <a:rPr lang="ru-RU" sz="2000" b="1"/>
              <a:t>Лимитирование и лицензирование природопользования</a:t>
            </a:r>
            <a:r>
              <a:rPr lang="ru-RU" sz="4000"/>
              <a:t>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4006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FF0000"/>
                </a:solidFill>
              </a:rPr>
              <a:t>Лимитирование</a:t>
            </a:r>
            <a:r>
              <a:rPr lang="ru-RU" sz="2000"/>
              <a:t> - это система эколого-экономических ограничений по территориям, срокам и объемам предельных показателей использования (изъятия) природных ресурсов, выбросов и сбросов в окружающую среду и размещения отходов.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FF0000"/>
                </a:solidFill>
              </a:rPr>
              <a:t>Лицензирование природопользования</a:t>
            </a:r>
            <a:r>
              <a:rPr lang="ru-RU" sz="2000"/>
              <a:t> - важнейшая часть управления природопользованием. В лицензиях на природопользование фиксируются виды, лимиты хозяйственной деятельности, экологические требования при использовании природных ресурсов. </a:t>
            </a:r>
          </a:p>
          <a:p>
            <a:pPr>
              <a:lnSpc>
                <a:spcPct val="80000"/>
              </a:lnSpc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Существует около 30 видов природопользования, на которые выдаются лицензии.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i="1"/>
              <a:t>Лицензирование деятельности в области природы окружающей среды осуществляется в соответствии с постановлением Правительства Российской Федерации «О лицензировании отдельных видов деятельности» (№ 1418 от 24.12.94)</a:t>
            </a:r>
            <a:r>
              <a:rPr lang="ru-RU" sz="2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476250"/>
          </a:xfrm>
        </p:spPr>
        <p:txBody>
          <a:bodyPr/>
          <a:lstStyle/>
          <a:p>
            <a:r>
              <a:rPr lang="ru-RU" sz="3200" b="1">
                <a:solidFill>
                  <a:srgbClr val="FF0000"/>
                </a:solidFill>
              </a:rPr>
              <a:t>Органы лицензирования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 </a:t>
            </a:r>
          </a:p>
        </p:txBody>
      </p:sp>
      <p:graphicFrame>
        <p:nvGraphicFramePr>
          <p:cNvPr id="24671" name="Group 95"/>
          <p:cNvGraphicFramePr>
            <a:graphicFrameLocks noGrp="1"/>
          </p:cNvGraphicFramePr>
          <p:nvPr/>
        </p:nvGraphicFramePr>
        <p:xfrm>
          <a:off x="250825" y="476250"/>
          <a:ext cx="8713788" cy="6382703"/>
        </p:xfrm>
        <a:graphic>
          <a:graphicData uri="http://schemas.openxmlformats.org/drawingml/2006/table">
            <a:tbl>
              <a:tblPr/>
              <a:tblGrid>
                <a:gridCol w="2119313"/>
                <a:gridCol w="6594475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МПР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Комплексное природопользование;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Госком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экологии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Захоронение, хранение отходов, выбросы ЗВ в воздух, воду; координация всех видов экологических лицензий и разрешений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Росгидромет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Подтверждение разрешения на выброс ЗВ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93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Роскомзем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Оформление типа собственности, регистрация земельных участков на право использования полезных ископаемых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Рослесхоз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Подтверждение лицензии на использование лесных ресурсов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Роском рыболовство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рыболовство и добычу водных животных, сбор морских растений, координация выдачи лицензий на использование водных резервуаров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Минсельхоз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Подтверждение лицензий на охоту на диких животных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Госгортех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надзор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Использование полезных иск. Захоронение отходов, гидроминеральные ресурсы, опасные производства, утилизация полезных ископаемых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Госатом надзор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Утилизация и захоронение ядерных отходов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Госсанэпид надзор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 типы экологических разрешений, связанных с возможным воздействием на здоровье человека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r>
              <a:rPr lang="ru-RU" sz="2400" b="1">
                <a:solidFill>
                  <a:srgbClr val="FF0000"/>
                </a:solidFill>
              </a:rPr>
              <a:t>Срок действия разрешений и лицензий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</a:t>
            </a:r>
          </a:p>
        </p:txBody>
      </p:sp>
      <p:graphicFrame>
        <p:nvGraphicFramePr>
          <p:cNvPr id="26702" name="Group 78"/>
          <p:cNvGraphicFramePr>
            <a:graphicFrameLocks noGrp="1"/>
          </p:cNvGraphicFramePr>
          <p:nvPr/>
        </p:nvGraphicFramePr>
        <p:xfrm>
          <a:off x="468313" y="692150"/>
          <a:ext cx="8496300" cy="6044375"/>
        </p:xfrm>
        <a:graphic>
          <a:graphicData uri="http://schemas.openxmlformats.org/drawingml/2006/table">
            <a:tbl>
              <a:tblPr/>
              <a:tblGrid>
                <a:gridCol w="1800225"/>
                <a:gridCol w="1798637"/>
                <a:gridCol w="489743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лицензия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Срок действия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Комментарий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60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природопользование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Краткосрочная  - до 3 лет;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Долгосрочная – 3 – 25 лет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Срок зависит от цели и экологической ситуации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Утилизация/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хранение отходов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лет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350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Выброс ЗВ в воздух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Начальный срок, в течении которого предпринимаются меры по достижению ПДВ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1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3-5 лет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Если ПДВ достигнут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Полезные ископаемые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 50 лет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Лесные ресурсы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 50 лет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Комплексное природопольз.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 5 лет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400" b="1">
                <a:solidFill>
                  <a:srgbClr val="FF0000"/>
                </a:solidFill>
              </a:rPr>
              <a:t>Последовательность этапов получения разрешений на комплексное природопользование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2000"/>
              <a:t>Письменное заявление на имя территориального органа Минприроды с предоставлением лицензии на право эксплуатации отдельных природных ресурсов, выбросов ЗВ, и утилизацию отходов, а также экологический паспорт предприятия.</a:t>
            </a:r>
          </a:p>
          <a:p>
            <a:pPr marL="609600" indent="-609600">
              <a:buFontTx/>
              <a:buAutoNum type="arabicPeriod"/>
            </a:pPr>
            <a:r>
              <a:rPr lang="ru-RU" sz="2000"/>
              <a:t>Рассмотрение заявления: а) выдача; б) отказ;</a:t>
            </a:r>
          </a:p>
          <a:p>
            <a:pPr marL="609600" indent="-609600">
              <a:buFontTx/>
              <a:buAutoNum type="arabicPeriod"/>
            </a:pPr>
            <a:r>
              <a:rPr lang="ru-RU" sz="2000"/>
              <a:t> в) экологическое обследование с предоставлением предприятию «Требований к проверке и согласию с условиями эксплуатации природных ресурсов».</a:t>
            </a:r>
          </a:p>
          <a:p>
            <a:pPr marL="609600" indent="-609600">
              <a:buFontTx/>
              <a:buAutoNum type="arabicPeriod"/>
            </a:pPr>
            <a:r>
              <a:rPr lang="ru-RU" sz="2000"/>
              <a:t>Согласование с территориальным органом Минприроды условия лицензирования.</a:t>
            </a:r>
          </a:p>
          <a:p>
            <a:pPr marL="609600" indent="-609600">
              <a:buFontTx/>
              <a:buAutoNum type="arabicPeriod"/>
            </a:pPr>
            <a:r>
              <a:rPr lang="ru-RU" sz="2000"/>
              <a:t>Заключение соглашения между предприятием и региональным органом о комплексном природопользовании с согласованием прав и условий такого природопользования.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2800" b="1">
                <a:solidFill>
                  <a:srgbClr val="FF0000"/>
                </a:solidFill>
              </a:rPr>
              <a:t>Экологический паспорт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89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/>
              <a:t>Введен указом Госкомприроды в 1990 г. и обязателен для всех промышленных предприятий.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>
                <a:solidFill>
                  <a:srgbClr val="FF0000"/>
                </a:solidFill>
              </a:rPr>
              <a:t>Содержание:</a:t>
            </a:r>
          </a:p>
          <a:p>
            <a:pPr>
              <a:lnSpc>
                <a:spcPct val="80000"/>
              </a:lnSpc>
            </a:pPr>
            <a:r>
              <a:rPr lang="ru-RU" sz="2400"/>
              <a:t>Общая информация о предприятии</a:t>
            </a:r>
          </a:p>
          <a:p>
            <a:pPr>
              <a:lnSpc>
                <a:spcPct val="80000"/>
              </a:lnSpc>
            </a:pPr>
            <a:r>
              <a:rPr lang="ru-RU" sz="2400"/>
              <a:t>Природные, климатические и экологические условия в регионе</a:t>
            </a:r>
          </a:p>
          <a:p>
            <a:pPr>
              <a:lnSpc>
                <a:spcPct val="80000"/>
              </a:lnSpc>
            </a:pPr>
            <a:r>
              <a:rPr lang="ru-RU" sz="2400"/>
              <a:t>Природные, энергетические и материальные ресурсы, используемые предприятием</a:t>
            </a:r>
          </a:p>
          <a:p>
            <a:pPr>
              <a:lnSpc>
                <a:spcPct val="80000"/>
              </a:lnSpc>
            </a:pPr>
            <a:r>
              <a:rPr lang="ru-RU" sz="2400"/>
              <a:t>Техническое описание производственных процессов (технология, оборудование, этапы)</a:t>
            </a:r>
          </a:p>
          <a:p>
            <a:pPr>
              <a:lnSpc>
                <a:spcPct val="80000"/>
              </a:lnSpc>
            </a:pPr>
            <a:r>
              <a:rPr lang="ru-RU" sz="2400"/>
              <a:t>Характеристика выбрасываемых ЗВ</a:t>
            </a:r>
          </a:p>
          <a:p>
            <a:pPr>
              <a:lnSpc>
                <a:spcPct val="80000"/>
              </a:lnSpc>
            </a:pPr>
            <a:r>
              <a:rPr lang="ru-RU" sz="2400"/>
              <a:t>Меры по снижению и уничтожению отрицательного воздействия от деятельности предприятия</a:t>
            </a:r>
          </a:p>
          <a:p>
            <a:pPr>
              <a:lnSpc>
                <a:spcPct val="80000"/>
              </a:lnSpc>
            </a:pPr>
            <a:r>
              <a:rPr lang="ru-RU" sz="2400"/>
              <a:t>Оценка экологических показателей предприятия в сравнении с наилучшими аналогичными показателями в России и за рубежом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2000" b="1"/>
              <a:t>Список литературы</a:t>
            </a:r>
            <a:r>
              <a:rPr lang="ru-RU" sz="4000"/>
              <a:t>.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89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Конституция Российской Федерации, 21 апреля 1992 г., М.,1993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Закон «Об охране окружающей среды». Федеральный закон от 10 января 2002г. №7-ФЗ //Российская газета, 2002 г., 12 января.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Боголюбов С.А. Экологическое право./Учебник для вузов - М.: Изд-во НОРМА, 2001, с. 448.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Ерофеев Б.В. Экологическое право России. - М.: Профобразование, 2002, с. 563.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Николаев А. В. Основы экологического права и проблемы экологии.- Санкт-Петербург,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2001, с. 72.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Экологическое право России.: Сб. нормативных правовых актов и документов / Под ред. Голиченкова М., 1997, с. 170.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 Винокуров Ю.  Е.  Практикум по экологическому праву Российской Федерации.М., МНЭПУ, 2000г., с. 72.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Лопашенко Н. А. Экологические преступления. СПБ: Юрид. Центр Пресс, 2002г., с. 345.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Экологическая безопасность. Общие принципы и российский аспект / В. И. Данилов-Данильяк, М.: МНЭПУ, 2001г., с. 201.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Экология, охрана природы, экологическая безопасность.- М.: Изд-во МНЭПУ, 2000г.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Закон РФ «О недрах», 19 февраля 1992 г., Ведомости, 1992, №16, с.834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ru-RU" sz="1600"/>
              <a:t>Положение   о   порядке   лицензирования   пользования   недрами,   15   июня   1992   г., 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sz="1600" u="sng"/>
              <a:t>http</a:t>
            </a:r>
            <a:r>
              <a:rPr lang="ru-RU" sz="1600" u="sng"/>
              <a:t>://</a:t>
            </a:r>
            <a:r>
              <a:rPr lang="en-US" sz="1600" u="sng"/>
              <a:t>www.mnr.gov.ru</a:t>
            </a:r>
            <a:endParaRPr lang="ru-RU" sz="1600" u="sng"/>
          </a:p>
        </p:txBody>
      </p:sp>
      <p:sp>
        <p:nvSpPr>
          <p:cNvPr id="6" name="Рамка 5"/>
          <p:cNvSpPr/>
          <p:nvPr/>
        </p:nvSpPr>
        <p:spPr>
          <a:xfrm>
            <a:off x="3714744" y="0"/>
            <a:ext cx="2857520" cy="428604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Источники природно-ресурсного права РФ</a:t>
            </a:r>
          </a:p>
        </p:txBody>
      </p:sp>
      <p:graphicFrame>
        <p:nvGraphicFramePr>
          <p:cNvPr id="5126" name="Organization Chart 6"/>
          <p:cNvGraphicFramePr>
            <a:graphicFrameLocks/>
          </p:cNvGraphicFramePr>
          <p:nvPr>
            <p:ph idx="1"/>
          </p:nvPr>
        </p:nvGraphicFramePr>
        <p:xfrm>
          <a:off x="323850" y="1412875"/>
          <a:ext cx="8362950" cy="5116513"/>
        </p:xfrm>
        <a:graphic>
          <a:graphicData uri="http://schemas.openxmlformats.org/drawingml/2006/compatibility">
            <com:legacyDrawing xmlns:com="http://schemas.openxmlformats.org/drawingml/2006/compatibility" spid="_x0000_s512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Подсистемы экологического законодательства</a:t>
            </a:r>
          </a:p>
        </p:txBody>
      </p:sp>
      <p:graphicFrame>
        <p:nvGraphicFramePr>
          <p:cNvPr id="7173" name="Organization Chart 5"/>
          <p:cNvGraphicFramePr>
            <a:graphicFrameLocks/>
          </p:cNvGraphicFramePr>
          <p:nvPr>
            <p:ph idx="1"/>
          </p:nvPr>
        </p:nvGraphicFramePr>
        <p:xfrm>
          <a:off x="612775" y="1484313"/>
          <a:ext cx="8135938" cy="4968875"/>
        </p:xfrm>
        <a:graphic>
          <a:graphicData uri="http://schemas.openxmlformats.org/drawingml/2006/compatibility">
            <com:legacyDrawing xmlns:com="http://schemas.openxmlformats.org/drawingml/2006/compatibility" spid="_x0000_s717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8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Структура законодательства</a:t>
            </a:r>
          </a:p>
        </p:txBody>
      </p:sp>
      <p:graphicFrame>
        <p:nvGraphicFramePr>
          <p:cNvPr id="3097" name="Object 25"/>
          <p:cNvGraphicFramePr>
            <a:graphicFrameLocks noChangeAspect="1"/>
          </p:cNvGraphicFramePr>
          <p:nvPr>
            <p:ph idx="1"/>
          </p:nvPr>
        </p:nvGraphicFramePr>
        <p:xfrm>
          <a:off x="1293813" y="1566863"/>
          <a:ext cx="6840537" cy="5297487"/>
        </p:xfrm>
        <a:graphic>
          <a:graphicData uri="http://schemas.openxmlformats.org/presentationml/2006/ole">
            <p:oleObj spid="_x0000_s3097" name="Диаграмма" r:id="rId3" imgW="6096000" imgH="4724400" progId="MSGraph.Chart.8">
              <p:embed followColorScheme="full"/>
            </p:oleObj>
          </a:graphicData>
        </a:graphic>
      </p:graphicFrame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671638" y="1073150"/>
            <a:ext cx="6845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1">
              <a:solidFill>
                <a:srgbClr val="FF0000"/>
              </a:solidFill>
            </a:endParaRPr>
          </a:p>
          <a:p>
            <a:r>
              <a:rPr lang="ru-RU" b="1">
                <a:solidFill>
                  <a:srgbClr val="FF0000"/>
                </a:solidFill>
              </a:rPr>
              <a:t>Всего – около 550 законодательных и нормативных актов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Основные принципы экологического права.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>
                <a:solidFill>
                  <a:srgbClr val="FF0000"/>
                </a:solidFill>
              </a:rPr>
              <a:t>     это выраженные в праве исходные нормативно-руководящие начала, характеризующие его содержание, основы, закреплённые в нём закономерности общественной жизни.</a:t>
            </a:r>
            <a:r>
              <a:rPr lang="ru-RU" sz="2000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Они делятся на </a:t>
            </a:r>
            <a:r>
              <a:rPr lang="ru-RU" sz="2000" b="1"/>
              <a:t>общеправовые, межотраслевые и отраслевые</a:t>
            </a:r>
            <a:r>
              <a:rPr lang="ru-RU" sz="2000"/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</a:t>
            </a:r>
            <a:r>
              <a:rPr lang="ru-RU" sz="2000" u="sng"/>
              <a:t>заключаются в следующем</a:t>
            </a:r>
            <a:r>
              <a:rPr lang="ru-RU" sz="2000"/>
              <a:t>:</a:t>
            </a:r>
          </a:p>
          <a:p>
            <a:pPr>
              <a:lnSpc>
                <a:spcPct val="80000"/>
              </a:lnSpc>
            </a:pPr>
            <a:r>
              <a:rPr lang="ru-RU" sz="2000"/>
              <a:t> природные ресурсы - основа жизни и деятельности народа;</a:t>
            </a:r>
          </a:p>
          <a:p>
            <a:pPr>
              <a:lnSpc>
                <a:spcPct val="80000"/>
              </a:lnSpc>
            </a:pPr>
            <a:r>
              <a:rPr lang="ru-RU" sz="2000"/>
              <a:t>рациональное использование природных ресурсов, учёт природных ресурсов;</a:t>
            </a:r>
          </a:p>
          <a:p>
            <a:pPr>
              <a:lnSpc>
                <a:spcPct val="80000"/>
              </a:lnSpc>
            </a:pPr>
            <a:r>
              <a:rPr lang="ru-RU" sz="2000"/>
              <a:t>контроль за использованием природных ресурсов;</a:t>
            </a:r>
          </a:p>
          <a:p>
            <a:pPr>
              <a:lnSpc>
                <a:spcPct val="80000"/>
              </a:lnSpc>
            </a:pPr>
            <a:r>
              <a:rPr lang="ru-RU" sz="2000"/>
              <a:t>приоритетность экологических принципов во взаимоотношениях «общество - природа»;</a:t>
            </a:r>
          </a:p>
          <a:p>
            <a:pPr>
              <a:lnSpc>
                <a:spcPct val="80000"/>
              </a:lnSpc>
            </a:pPr>
            <a:r>
              <a:rPr lang="ru-RU" sz="2000"/>
              <a:t>экономическое стимулирование рационального природопользования;</a:t>
            </a:r>
          </a:p>
          <a:p>
            <a:pPr>
              <a:lnSpc>
                <a:spcPct val="80000"/>
              </a:lnSpc>
            </a:pPr>
            <a:r>
              <a:rPr lang="ru-RU" sz="2000"/>
              <a:t>экологическое воспитание населения;</a:t>
            </a:r>
          </a:p>
          <a:p>
            <a:pPr>
              <a:lnSpc>
                <a:spcPct val="80000"/>
              </a:lnSpc>
            </a:pPr>
            <a:r>
              <a:rPr lang="ru-RU" sz="2000"/>
              <a:t>международное экологическое сотрудничество.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400" b="1"/>
              <a:t>Конституционные основы</a:t>
            </a:r>
            <a:r>
              <a:rPr lang="en-US" sz="2400" b="1"/>
              <a:t/>
            </a:r>
            <a:br>
              <a:rPr lang="en-US" sz="2400" b="1"/>
            </a:br>
            <a:r>
              <a:rPr lang="ru-RU" sz="2400" b="1"/>
              <a:t> экологического законодательства.</a:t>
            </a:r>
            <a:r>
              <a:rPr lang="ru-RU" sz="4000"/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18487" cy="554513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/>
              <a:t>        </a:t>
            </a:r>
            <a:r>
              <a:rPr lang="ru-RU" sz="2000" b="1">
                <a:solidFill>
                  <a:srgbClr val="FF0000"/>
                </a:solidFill>
              </a:rPr>
              <a:t>Основу экологического законодательства составляют следующие положения Конституции Российской Федерации</a:t>
            </a:r>
            <a:r>
              <a:rPr lang="ru-RU" sz="2000"/>
              <a:t>: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 </a:t>
            </a:r>
            <a:r>
              <a:rPr lang="ru-RU" sz="2000" b="1"/>
              <a:t>о праве каждого на благоприятную окружающую среду, достоверную информацию о её состоянии, на возмещение ущерба, причинённого его здоровью или имуществу экологическим правонарушением (</a:t>
            </a:r>
            <a:r>
              <a:rPr lang="ru-RU" sz="2000" b="1">
                <a:solidFill>
                  <a:srgbClr val="FF0000"/>
                </a:solidFill>
              </a:rPr>
              <a:t>ст. 42);</a:t>
            </a:r>
          </a:p>
          <a:p>
            <a:pPr algn="just">
              <a:lnSpc>
                <a:spcPct val="80000"/>
              </a:lnSpc>
            </a:pPr>
            <a:r>
              <a:rPr lang="ru-RU" sz="2000" b="1"/>
              <a:t> об обязанности каждого сохранять природу и окружающую среду, бережно относиться к природным богатствам </a:t>
            </a:r>
            <a:r>
              <a:rPr lang="ru-RU" sz="2000" b="1">
                <a:solidFill>
                  <a:srgbClr val="FF0000"/>
                </a:solidFill>
              </a:rPr>
              <a:t>(ст. 58);</a:t>
            </a:r>
          </a:p>
          <a:p>
            <a:pPr algn="just">
              <a:lnSpc>
                <a:spcPct val="80000"/>
              </a:lnSpc>
            </a:pPr>
            <a:r>
              <a:rPr lang="ru-RU" sz="2000" b="1"/>
              <a:t> об использовании и охране в Российской Федерации земли и других природных ресурсов как основы жизни и деятельности народов, проживающих на соответствующей территории </a:t>
            </a:r>
            <a:r>
              <a:rPr lang="ru-RU" sz="2000" b="1">
                <a:solidFill>
                  <a:srgbClr val="FF0000"/>
                </a:solidFill>
              </a:rPr>
              <a:t>(ст. 9)</a:t>
            </a:r>
            <a:r>
              <a:rPr lang="ru-RU" sz="2000" b="1"/>
              <a:t>;</a:t>
            </a:r>
          </a:p>
          <a:p>
            <a:pPr algn="just">
              <a:lnSpc>
                <a:spcPct val="80000"/>
              </a:lnSpc>
            </a:pPr>
            <a:r>
              <a:rPr lang="ru-RU" sz="2000" b="1"/>
              <a:t> о праве граждан и их объединений иметь в частной собственности землю; об осуществлении собственниками свободного владения, пользования и распоряжения землёй и другими природными ресурсами, если это не наносит ущерба окружающей среде и не нарушает прав и законных интересов иных лиц </a:t>
            </a:r>
            <a:r>
              <a:rPr lang="ru-RU" sz="2000" b="1">
                <a:solidFill>
                  <a:srgbClr val="FF0000"/>
                </a:solidFill>
              </a:rPr>
              <a:t>(ст. 36)</a:t>
            </a:r>
            <a:r>
              <a:rPr lang="ru-RU" sz="2000" b="1"/>
              <a:t>;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2400" b="1"/>
              <a:t>Конституционные основы</a:t>
            </a:r>
            <a:r>
              <a:rPr lang="en-US" sz="2400" b="1"/>
              <a:t/>
            </a:r>
            <a:br>
              <a:rPr lang="en-US" sz="2400" b="1"/>
            </a:br>
            <a:r>
              <a:rPr lang="ru-RU" sz="2400" b="1"/>
              <a:t> экологического законодательства.</a:t>
            </a:r>
            <a:r>
              <a:rPr lang="ru-RU" sz="4000"/>
              <a:t>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61657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        </a:t>
            </a:r>
            <a:endParaRPr lang="ru-RU" b="1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23850" y="1557338"/>
            <a:ext cx="85693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b="1"/>
              <a:t>о поощрении в Российской Федерации деятельности, способствующей экологическому и санитарно-эпидемиологическому благополучию </a:t>
            </a:r>
            <a:r>
              <a:rPr lang="ru-RU" b="1">
                <a:solidFill>
                  <a:srgbClr val="FF0000"/>
                </a:solidFill>
              </a:rPr>
              <a:t>(ст. 41)</a:t>
            </a:r>
            <a:r>
              <a:rPr lang="ru-RU" b="1"/>
              <a:t>;</a:t>
            </a:r>
          </a:p>
          <a:p>
            <a:pPr>
              <a:buFontTx/>
              <a:buChar char="•"/>
            </a:pPr>
            <a:r>
              <a:rPr lang="ru-RU" b="1"/>
              <a:t> об отнесении к ведению Российской Федерации установления основ федеральной политики и федеральных программ в области экологического развития Российской Федерации, определение статуса и защиты территориального моря, воздушного пространства, исключительной экономической зоны и континентального шельфа Российской Федерации </a:t>
            </a:r>
            <a:r>
              <a:rPr lang="ru-RU" b="1">
                <a:solidFill>
                  <a:srgbClr val="FF0000"/>
                </a:solidFill>
              </a:rPr>
              <a:t>(ст. 71)</a:t>
            </a:r>
            <a:r>
              <a:rPr lang="ru-RU" b="1"/>
              <a:t>;</a:t>
            </a:r>
          </a:p>
          <a:p>
            <a:pPr>
              <a:buFontTx/>
              <a:buChar char="•"/>
            </a:pPr>
            <a:r>
              <a:rPr lang="ru-RU" b="1"/>
              <a:t> об отнесении к совместному ведению РФ и субъектов РФ вопросов владения, пользования и распоряжения землёй, недрами, водными и другими природными ресурсами; природопользования, охраны окружающей среды и обеспечения экологической безопасности; особо охраняемых природных территорий; земельного, водного, лесного законодательства, законодательства о недрах, об охране окружающей среды </a:t>
            </a:r>
            <a:r>
              <a:rPr lang="ru-RU" b="1">
                <a:solidFill>
                  <a:srgbClr val="FF0000"/>
                </a:solidFill>
              </a:rPr>
              <a:t>(ст. 72)</a:t>
            </a:r>
            <a:r>
              <a:rPr lang="ru-RU" b="1"/>
              <a:t>;</a:t>
            </a:r>
          </a:p>
          <a:p>
            <a:pPr>
              <a:buFontTx/>
              <a:buChar char="•"/>
            </a:pPr>
            <a:r>
              <a:rPr lang="ru-RU" b="1"/>
              <a:t> о задаче Правительства РФ обеспечивать проведение в РФ единой государственной политики в области экологии</a:t>
            </a:r>
            <a:r>
              <a:rPr lang="ru-RU" b="1">
                <a:solidFill>
                  <a:srgbClr val="FF0000"/>
                </a:solidFill>
              </a:rPr>
              <a:t> (ст. 114)</a:t>
            </a:r>
            <a:r>
              <a:rPr lang="ru-RU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800" b="1"/>
              <a:t>Права и обязанности граждан в сфере природопользования</a:t>
            </a:r>
            <a:r>
              <a:rPr lang="ru-RU" sz="400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>
                <a:solidFill>
                  <a:srgbClr val="FF0000"/>
                </a:solidFill>
              </a:rPr>
              <a:t>Граждане имеют право: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создавать общественные объединения, фонды и другие организации, осуществляющие деятельность в области охраны окружающей среды;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получать своевременную полную и достоверную информацию о состоянии окружающей среды в местах своего проживания;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выдвигать предложения о проведении общественной экологической экспертизы и участвовать в её проведении;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предъявлять в суд иски о возмещении вреда окружающей среде.</a:t>
            </a:r>
            <a:endParaRPr lang="en-US" sz="2000"/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 </a:t>
            </a:r>
            <a:r>
              <a:rPr lang="ru-RU" sz="2000">
                <a:solidFill>
                  <a:srgbClr val="FF0000"/>
                </a:solidFill>
              </a:rPr>
              <a:t>Граждане обязаны: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сохранять природу и окружающую среду;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бережно относится к природе и природным богатствам;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Осуществлять природопользование в пределах, разрешенных законом.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FF0000"/>
                </a:solidFill>
              </a:rPr>
              <a:t>Виды экологических правонарушений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/>
              <a:t> </a:t>
            </a:r>
          </a:p>
        </p:txBody>
      </p:sp>
      <p:pic>
        <p:nvPicPr>
          <p:cNvPr id="28677" name="Picture 5" descr="29-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484313"/>
            <a:ext cx="7991475" cy="5040312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1724</Words>
  <Application>Microsoft Office PowerPoint</Application>
  <PresentationFormat>Экран (4:3)</PresentationFormat>
  <Paragraphs>207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Оформление по умолчанию</vt:lpstr>
      <vt:lpstr>Диаграмма</vt:lpstr>
      <vt:lpstr>Экологическое право</vt:lpstr>
      <vt:lpstr>Источники природно-ресурсного права РФ</vt:lpstr>
      <vt:lpstr>Подсистемы экологического законодательства</vt:lpstr>
      <vt:lpstr>Структура законодательства</vt:lpstr>
      <vt:lpstr>Основные принципы экологического права.</vt:lpstr>
      <vt:lpstr>Конституционные основы  экологического законодательства. </vt:lpstr>
      <vt:lpstr>Конституционные основы  экологического законодательства. </vt:lpstr>
      <vt:lpstr>Права и обязанности граждан в сфере природопользования </vt:lpstr>
      <vt:lpstr>Виды экологических правонарушений</vt:lpstr>
      <vt:lpstr>Ответственность за экологические правонарушения </vt:lpstr>
      <vt:lpstr>Закон «Об охране окружающей среды» </vt:lpstr>
      <vt:lpstr>Структура закона «Об охране окружающей среды»</vt:lpstr>
      <vt:lpstr>ЗАКОНОДАТЕЛЬНЫЕ АКТЫ, НУЖДАЮЩИЕСЯ В РАЗРАБОТКЕ И/ИЛИ В УТВЕРЖДЕНИИ ФЗ</vt:lpstr>
      <vt:lpstr>Лимитирование и лицензирование природопользования </vt:lpstr>
      <vt:lpstr>Органы лицензирования</vt:lpstr>
      <vt:lpstr>Срок действия разрешений и лицензий</vt:lpstr>
      <vt:lpstr>Последовательность этапов получения разрешений на комплексное природопользование</vt:lpstr>
      <vt:lpstr>Экологический паспорт</vt:lpstr>
      <vt:lpstr>Список литературы.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msu</dc:creator>
  <cp:lastModifiedBy>Киця</cp:lastModifiedBy>
  <cp:revision>20</cp:revision>
  <dcterms:created xsi:type="dcterms:W3CDTF">2003-09-29T19:16:56Z</dcterms:created>
  <dcterms:modified xsi:type="dcterms:W3CDTF">2012-07-07T15:05:42Z</dcterms:modified>
</cp:coreProperties>
</file>