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53" autoAdjust="0"/>
  </p:normalViewPr>
  <p:slideViewPr>
    <p:cSldViewPr>
      <p:cViewPr varScale="1">
        <p:scale>
          <a:sx n="111" d="100"/>
          <a:sy n="111" d="100"/>
        </p:scale>
        <p:origin x="-102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8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10/13/2011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57156_w640_h640_81listivkizberezhemozemlyu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95800"/>
            <a:ext cx="9220200" cy="20574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Истощение природных ресурсов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Понятие “природные ресурсы” и их классификация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52600"/>
            <a:ext cx="8305800" cy="4572000"/>
          </a:xfrm>
        </p:spPr>
        <p:txBody>
          <a:bodyPr>
            <a:noAutofit/>
          </a:bodyPr>
          <a:lstStyle/>
          <a:p>
            <a:pPr algn="l"/>
            <a:r>
              <a:rPr lang="ru-RU" sz="1800" b="1" i="1" u="sng" dirty="0" smtClean="0">
                <a:solidFill>
                  <a:schemeClr val="tx1"/>
                </a:solidFill>
              </a:rPr>
              <a:t>Природные ресурсы</a:t>
            </a:r>
            <a:r>
              <a:rPr lang="ru-RU" sz="1800" i="1" u="sng" dirty="0" smtClean="0">
                <a:solidFill>
                  <a:schemeClr val="tx1"/>
                </a:solidFill>
              </a:rPr>
              <a:t>- </a:t>
            </a:r>
            <a:r>
              <a:rPr lang="ru-RU" sz="1600" dirty="0" smtClean="0">
                <a:solidFill>
                  <a:schemeClr val="tx1"/>
                </a:solidFill>
              </a:rPr>
              <a:t>природные объекты и явления, которые человек использует в процессе труда. К ним относятся: атмосферный воздух, вода, почва, полезные ископаемые, растительный и животный мир, солнечная энергия и т.д. Основными компонентами природных ресурсов являются:</a:t>
            </a:r>
          </a:p>
          <a:p>
            <a:pPr algn="l"/>
            <a:r>
              <a:rPr lang="ru-RU" sz="1800" b="1" i="1" u="sng" dirty="0" smtClean="0">
                <a:solidFill>
                  <a:schemeClr val="tx1"/>
                </a:solidFill>
              </a:rPr>
              <a:t>Водные ресурсы </a:t>
            </a:r>
            <a:r>
              <a:rPr lang="ru-RU" sz="1600" dirty="0" smtClean="0">
                <a:solidFill>
                  <a:schemeClr val="tx1"/>
                </a:solidFill>
              </a:rPr>
              <a:t>– водные запасы, используемые как источник водоснабжения для производственных и бытовых нужд, гидроэнергии, а также как транспортные магистрали и т.д.</a:t>
            </a:r>
          </a:p>
          <a:p>
            <a:pPr algn="l"/>
            <a:r>
              <a:rPr lang="ru-RU" sz="1800" b="1" i="1" u="sng" dirty="0" smtClean="0">
                <a:solidFill>
                  <a:schemeClr val="tx1"/>
                </a:solidFill>
              </a:rPr>
              <a:t>Земельные ресурсы </a:t>
            </a:r>
            <a:r>
              <a:rPr lang="ru-RU" sz="1600" dirty="0" smtClean="0">
                <a:solidFill>
                  <a:schemeClr val="tx1"/>
                </a:solidFill>
              </a:rPr>
              <a:t>– </a:t>
            </a:r>
            <a:r>
              <a:rPr lang="ru-RU" sz="1600" dirty="0" err="1" smtClean="0">
                <a:solidFill>
                  <a:schemeClr val="tx1"/>
                </a:solidFill>
              </a:rPr>
              <a:t>ресурсы</a:t>
            </a:r>
            <a:r>
              <a:rPr lang="ru-RU" sz="1600" dirty="0" smtClean="0">
                <a:solidFill>
                  <a:schemeClr val="tx1"/>
                </a:solidFill>
              </a:rPr>
              <a:t>, используемые или предназначенные к использованию в сельском хозяйстве, под строения в населенных пунктах, под железные и шоссейные дороги, а также другие сооружения, под заповедники, парки, скверы и т.п., занятые полезными ископаемыми и др. </a:t>
            </a:r>
          </a:p>
          <a:p>
            <a:pPr algn="l"/>
            <a:r>
              <a:rPr lang="ru-RU" sz="1800" b="1" i="1" u="sng" dirty="0" smtClean="0">
                <a:solidFill>
                  <a:schemeClr val="tx1"/>
                </a:solidFill>
              </a:rPr>
              <a:t>Лесные ресурсы </a:t>
            </a:r>
            <a:r>
              <a:rPr lang="ru-RU" sz="1600" dirty="0" smtClean="0">
                <a:solidFill>
                  <a:schemeClr val="tx1"/>
                </a:solidFill>
              </a:rPr>
              <a:t>– сырьевые (используемые для получения древесины), а также леса различного назначения – оздоровительные (санитарно-курортные), поле - и лесозащитные, </a:t>
            </a:r>
            <a:r>
              <a:rPr lang="ru-RU" sz="1600" dirty="0" err="1" smtClean="0">
                <a:solidFill>
                  <a:schemeClr val="tx1"/>
                </a:solidFill>
              </a:rPr>
              <a:t>водоохранные</a:t>
            </a:r>
            <a:r>
              <a:rPr lang="ru-RU" sz="1600" dirty="0" smtClean="0">
                <a:solidFill>
                  <a:schemeClr val="tx1"/>
                </a:solidFill>
              </a:rPr>
              <a:t> и др.</a:t>
            </a:r>
          </a:p>
          <a:p>
            <a:pPr algn="l"/>
            <a:r>
              <a:rPr lang="ru-RU" sz="1800" b="1" i="1" u="sng" dirty="0" smtClean="0">
                <a:solidFill>
                  <a:schemeClr val="tx1"/>
                </a:solidFill>
              </a:rPr>
              <a:t>Минеральные ресурсы </a:t>
            </a:r>
            <a:r>
              <a:rPr lang="ru-RU" sz="1600" dirty="0" smtClean="0">
                <a:solidFill>
                  <a:schemeClr val="tx1"/>
                </a:solidFill>
              </a:rPr>
              <a:t>– все естественные составляющие литосферы, используемые или предназначенные к использованию в производстве продуктов и услуг как минеральное сырье в естественном виде или после подготовки, обогащения и переработки (железо, марганец, хром, свинец и др.) или источники энергии.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8486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Понятие “природные ресурсы” и их классификация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76400"/>
            <a:ext cx="8686800" cy="4525963"/>
          </a:xfrm>
        </p:spPr>
        <p:txBody>
          <a:bodyPr>
            <a:noAutofit/>
          </a:bodyPr>
          <a:lstStyle/>
          <a:p>
            <a:r>
              <a:rPr lang="ru-RU" sz="2000" b="1" i="1" u="sng" dirty="0" smtClean="0"/>
              <a:t>Энергетические ресурсы </a:t>
            </a:r>
            <a:r>
              <a:rPr lang="ru-RU" sz="1800" dirty="0" smtClean="0"/>
              <a:t>– совокупность всех видов энергии: солнца и космоса, атомно-энергетической, топливно-энергетической (в форме запасов полезных ископаемых), термальной, гидроэнергии, </a:t>
            </a:r>
            <a:r>
              <a:rPr lang="ru-RU" sz="1800" dirty="0" err="1" smtClean="0"/>
              <a:t>ветроэнергии</a:t>
            </a:r>
            <a:r>
              <a:rPr lang="ru-RU" sz="1800" dirty="0" smtClean="0"/>
              <a:t> и т.д.</a:t>
            </a:r>
          </a:p>
          <a:p>
            <a:r>
              <a:rPr lang="ru-RU" sz="2000" b="1" i="1" u="sng" dirty="0" smtClean="0"/>
              <a:t>Биологические ресурсы </a:t>
            </a:r>
            <a:r>
              <a:rPr lang="ru-RU" sz="1800" dirty="0" smtClean="0"/>
              <a:t>– это все живые </a:t>
            </a:r>
            <a:r>
              <a:rPr lang="ru-RU" sz="1800" dirty="0" err="1" smtClean="0"/>
              <a:t>средообразующие</a:t>
            </a:r>
            <a:r>
              <a:rPr lang="ru-RU" sz="1800" dirty="0" smtClean="0"/>
              <a:t> компоненты биосферы с заключенным в них генетическим материалом. Они являются источниками получения людьми материальных и духовных благ. К ним относятся промысловые объекты (запасы рыбы в природных и искусственных водоемах), культурные растения, домашние животные, живописные ландшафты, микроорганизмы, т.е. сюда относятся растительные ресурсы, ресурсы животного мира (запасы пушного зверя в естественных условиях; запасы, воспроизводимые в искусственных условиях) и др.</a:t>
            </a:r>
          </a:p>
          <a:p>
            <a:endParaRPr lang="ru-RU" sz="18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Понятие “природные ресурсы” и их классификация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47800"/>
            <a:ext cx="8915400" cy="5151438"/>
          </a:xfrm>
        </p:spPr>
        <p:txBody>
          <a:bodyPr>
            <a:noAutofit/>
          </a:bodyPr>
          <a:lstStyle/>
          <a:p>
            <a:r>
              <a:rPr lang="ru-RU" sz="1600" dirty="0" smtClean="0"/>
              <a:t>Все природные ресурсы делятся на </a:t>
            </a:r>
            <a:r>
              <a:rPr lang="ru-RU" sz="1600" u="sng" dirty="0" smtClean="0"/>
              <a:t>две группы</a:t>
            </a:r>
            <a:r>
              <a:rPr lang="ru-RU" sz="1600" dirty="0" smtClean="0"/>
              <a:t>: </a:t>
            </a:r>
            <a:r>
              <a:rPr lang="ru-RU" sz="1600" u="sng" dirty="0" err="1" smtClean="0"/>
              <a:t>исчерпаемые</a:t>
            </a:r>
            <a:r>
              <a:rPr lang="ru-RU" sz="1600" dirty="0" smtClean="0"/>
              <a:t> и </a:t>
            </a:r>
            <a:r>
              <a:rPr lang="ru-RU" sz="1600" u="sng" dirty="0" smtClean="0"/>
              <a:t>неисчерпаемые</a:t>
            </a:r>
            <a:r>
              <a:rPr lang="ru-RU" sz="1600" dirty="0" smtClean="0"/>
              <a:t>.</a:t>
            </a:r>
          </a:p>
          <a:p>
            <a:r>
              <a:rPr lang="ru-RU" sz="1800" b="1" i="1" u="sng" dirty="0" err="1" smtClean="0"/>
              <a:t>Исчерпаемые</a:t>
            </a:r>
            <a:r>
              <a:rPr lang="ru-RU" sz="1800" b="1" i="1" u="sng" dirty="0" smtClean="0"/>
              <a:t> ресурсы</a:t>
            </a:r>
            <a:r>
              <a:rPr lang="ru-RU" sz="1600" dirty="0" smtClean="0"/>
              <a:t> – это такие, объем которых с определенной степенью точности может быть установлен и ограничен, запасы которых по мере эксплуатации уменьшились до такой степени, что дальнейшая их эксплуатация грозит полным их исчезновением. В результате неизбежно наступает истощение запасов природного ресурса. В свою очередь, </a:t>
            </a:r>
            <a:r>
              <a:rPr lang="ru-RU" sz="1600" dirty="0" err="1" smtClean="0"/>
              <a:t>исчерпаемые</a:t>
            </a:r>
            <a:r>
              <a:rPr lang="ru-RU" sz="1600" dirty="0" smtClean="0"/>
              <a:t> ресурсы делятся на возобновляемые и </a:t>
            </a:r>
            <a:r>
              <a:rPr lang="ru-RU" sz="1600" dirty="0" err="1" smtClean="0"/>
              <a:t>невозобновляемые</a:t>
            </a:r>
            <a:r>
              <a:rPr lang="ru-RU" sz="1600" dirty="0" smtClean="0"/>
              <a:t> природные ресурсы. К возобновляемым природным ресурсам относятся такие, которые могут быть восстановлены либо самими силами природы (естественным путем), либо с помощью целенаправленной человеческой деятельности, но только в том случае, если сохраняются для этого условия и скорость восстановления. К возобновляемым ресурсам обычно относят: земельные (элементы плодородия почвы), водные (пресные подземные воды зоны активного </a:t>
            </a:r>
            <a:r>
              <a:rPr lang="ru-RU" sz="1600" dirty="0" err="1" smtClean="0"/>
              <a:t>водообмена</a:t>
            </a:r>
            <a:r>
              <a:rPr lang="ru-RU" sz="1600" dirty="0" smtClean="0"/>
              <a:t>) и биологические (леса, естественные кормовые угодья, сухопутья, водная фауна, растительный и животный мир и т.д.).</a:t>
            </a:r>
          </a:p>
          <a:p>
            <a:r>
              <a:rPr lang="ru-RU" sz="1800" b="1" i="1" u="sng" dirty="0" smtClean="0"/>
              <a:t>Неисчерпаемые природные ресурсы </a:t>
            </a:r>
            <a:r>
              <a:rPr lang="ru-RU" sz="1600" dirty="0" smtClean="0"/>
              <a:t>подразделяются на: космические, климатические и водные. Это энергия солнечной радиации, морских волн, ветра. С учетом огромной массы воздушной и водной среды планеты неисчерпаемыми считают атмосферный воздух и воду. Выделение это относительно. Например, пресную воду можно рассматривать как ресурс </a:t>
            </a:r>
            <a:r>
              <a:rPr lang="ru-RU" sz="1600" dirty="0" err="1" smtClean="0"/>
              <a:t>исчерпаемый</a:t>
            </a:r>
            <a:r>
              <a:rPr lang="ru-RU" sz="1600" dirty="0" smtClean="0"/>
              <a:t>, поскольку во многих регионах Земного шара возник острый дефицит воды.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86800" cy="838200"/>
          </a:xfrm>
        </p:spPr>
        <p:txBody>
          <a:bodyPr/>
          <a:lstStyle/>
          <a:p>
            <a:r>
              <a:rPr lang="ru-RU" dirty="0" smtClean="0"/>
              <a:t>Природоохранные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4525963"/>
          </a:xfrm>
        </p:spPr>
        <p:txBody>
          <a:bodyPr>
            <a:noAutofit/>
          </a:bodyPr>
          <a:lstStyle/>
          <a:p>
            <a:r>
              <a:rPr lang="ru-RU" sz="1800" dirty="0" smtClean="0"/>
              <a:t>В настоящее время реализуется Федеральная целевая программа “Отходы”, задача которой – снижение уровня загрязнения окружающей среды отходами и экономия природных ресурсов за счет максимально возможного вторичного вовлечения отходов в хозяйственный оборот. Программа включает в себя задачи по снижению объемов их образования на основе внедрения малоотходных и безотходных технологий, сокращения количества опасных остатков производства за счет применения новых технологий, а также задачи экологически безопасного их размещения.</a:t>
            </a:r>
          </a:p>
          <a:p>
            <a:pPr>
              <a:buNone/>
            </a:pPr>
            <a:endParaRPr lang="ru-RU" sz="1800" dirty="0" smtClean="0"/>
          </a:p>
          <a:p>
            <a:r>
              <a:rPr lang="ru-RU" sz="1800" dirty="0" smtClean="0"/>
              <a:t>Несмотря на некоторый прогресс в области охраны окружающей среды в общем и в обращении с отходами, в частности, ситуация по данному вопросу в России по сравнению со многими развитыми странами мира остается напряженной. Промышленным способом перерабатывается только 3,5% твердых бытовых отходов, а остальные вывозятся на полигоны и свалки. До сих пор в России ничтожно мало число предприятий по обезвреживанию и захоронению токсичных промышленных отходов, отвечающих необходимым требованиям, практически не выпускается оборудование для этих целей. Если не предпринять срочных мер, Россия может превратиться в “свалку отходов”.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4800" y="76200"/>
            <a:ext cx="9753600" cy="10668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Пути решения глобальной проблемы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52400" y="1219200"/>
            <a:ext cx="9296400" cy="4525963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Например, Италия предложила использовать в городах новые типы строительных материалов: «</a:t>
            </a:r>
            <a:r>
              <a:rPr lang="ru-RU" sz="2400" dirty="0" err="1" smtClean="0"/>
              <a:t>transparent</a:t>
            </a:r>
            <a:r>
              <a:rPr lang="ru-RU" sz="2400" dirty="0" smtClean="0"/>
              <a:t> </a:t>
            </a:r>
            <a:r>
              <a:rPr lang="ru-RU" sz="2400" dirty="0" err="1" smtClean="0"/>
              <a:t>concrete</a:t>
            </a:r>
            <a:r>
              <a:rPr lang="ru-RU" sz="2400" dirty="0" smtClean="0"/>
              <a:t>» (прозрачный бетон), краску, выполняющую очистку воздуха (она «поглощает» смог) и антибактериальную керамическую плитку. Павильон Финляндии был сконструирован так, чтобы по возможности минимизировать эмиссию СО2 (другие словами, чтобы парниковый газ, которых создается в нем, улавливался и использовался). В случае Малайзии стройматериалом для фасада выступил пластик вторичной переработки, а также материал на основе переработанного пальмового масла. Норвегия использовала для крыши полупрозрачный материал – особый вид искусственной кожи. Кроме того, что он пропускает свет днем, этот материал аккумулирует солнечную энергию — и павильон может обеспечивать себя энергией самостоятельно, абсолютно автономно от общей электросети.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14000">
    <p:pull dir="u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68</TotalTime>
  <Words>729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Истощение природных ресурсов</vt:lpstr>
      <vt:lpstr>Понятие “природные ресурсы” и их классификация </vt:lpstr>
      <vt:lpstr>Понятие “природные ресурсы” и их классификация</vt:lpstr>
      <vt:lpstr>Понятие “природные ресурсы” и их классификация</vt:lpstr>
      <vt:lpstr>Природоохранные мероприятия</vt:lpstr>
      <vt:lpstr>Пути решения глобальной проблемы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Истощение природных ресурсов</dc:title>
  <cp:lastModifiedBy>pavel</cp:lastModifiedBy>
  <cp:revision>9</cp:revision>
  <dcterms:modified xsi:type="dcterms:W3CDTF">2011-10-13T18:20:19Z</dcterms:modified>
</cp:coreProperties>
</file>