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60" r:id="rId3"/>
    <p:sldId id="264" r:id="rId4"/>
    <p:sldId id="267" r:id="rId5"/>
    <p:sldId id="266" r:id="rId6"/>
    <p:sldId id="268" r:id="rId7"/>
    <p:sldId id="280" r:id="rId8"/>
    <p:sldId id="269" r:id="rId9"/>
    <p:sldId id="271" r:id="rId10"/>
    <p:sldId id="270" r:id="rId11"/>
    <p:sldId id="272" r:id="rId12"/>
    <p:sldId id="273" r:id="rId13"/>
    <p:sldId id="274" r:id="rId14"/>
    <p:sldId id="275" r:id="rId15"/>
    <p:sldId id="276" r:id="rId16"/>
    <p:sldId id="277" r:id="rId17"/>
    <p:sldId id="284" r:id="rId18"/>
    <p:sldId id="282" r:id="rId19"/>
    <p:sldId id="279" r:id="rId20"/>
    <p:sldId id="278" r:id="rId21"/>
    <p:sldId id="281" r:id="rId22"/>
    <p:sldId id="283" r:id="rId23"/>
    <p:sldId id="262" r:id="rId24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663300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131F26-9157-42C1-AB24-9E14D4FE355D}" type="datetimeFigureOut">
              <a:rPr lang="ru-RU" smtClean="0"/>
              <a:pPr/>
              <a:t>17.06.2012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9B6B46-1138-4D1B-BD39-23958EDCBA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C94B71-F591-4480-9C50-EC83CD3F9B83}" type="datetimeFigureOut">
              <a:rPr lang="ru-RU" smtClean="0"/>
              <a:pPr/>
              <a:t>17.06.2012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AA7D9B-FC84-47AE-BE35-A688F5C30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A7D9B-FC84-47AE-BE35-A688F5C3007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A7D9B-FC84-47AE-BE35-A688F5C3007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5EA764-5677-4DC8-A332-66856BC8E646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3DFE8F-FBFB-4227-8C43-C1A93C10EFDB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FAF5C7-EC13-45EA-8795-19DFD499566C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DAF4F8-9E57-4B4C-B3D9-FC3191B6016D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84C3A1-92DB-48EA-B429-CBD80A2E8DAF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66913F-0E1A-4AF9-97B8-DEFAF8DF4A27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68880D-297C-4DAD-B7B4-529352B6D6EB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44531F-224A-4770-8EDE-FD28C2B1D6F0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DE5D2D-2D98-489E-8A89-6B920770781C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260211-7805-4FA1-9C82-88FB54A04876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108F3-2A8C-42F9-85FB-BB7C9C39E99F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BA9224C-B3DC-42CE-965E-B90881FBA1F3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ifmania.ru/Animated-Gifs-Animated-Letters/Animations-Blue-Letters/Images-Blue-Mosaic-Alphabet/punctuation-mark-dash-blue.gif" TargetMode="External"/><Relationship Id="rId3" Type="http://schemas.openxmlformats.org/officeDocument/2006/relationships/image" Target="../media/image14.gif"/><Relationship Id="rId7" Type="http://schemas.openxmlformats.org/officeDocument/2006/relationships/image" Target="../media/image12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9.gif"/><Relationship Id="rId4" Type="http://schemas.openxmlformats.org/officeDocument/2006/relationships/hyperlink" Target="http://www.proshkolu.ru/content/media/pic/std/2000000/1691000/1690731-c0368a63b89fe799.gif" TargetMode="External"/><Relationship Id="rId9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hyperlink" Target="http://www.maratakm.ru/CBDA.gif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ifmania.ru/Animated-Gifs-Animated-Letters/Animations-Blue-Letters/Images-Blue-Mosaic-Alphabet/punctuation-mark-dash-blue.gif" TargetMode="External"/><Relationship Id="rId3" Type="http://schemas.openxmlformats.org/officeDocument/2006/relationships/image" Target="../media/image18.gif"/><Relationship Id="rId7" Type="http://schemas.openxmlformats.org/officeDocument/2006/relationships/image" Target="../media/image9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roshkolu.ru/content/media/pic/std/2000000/1691000/1690731-c0368a63b89fe799.gif" TargetMode="External"/><Relationship Id="rId5" Type="http://schemas.openxmlformats.org/officeDocument/2006/relationships/image" Target="../media/image20.gif"/><Relationship Id="rId10" Type="http://schemas.openxmlformats.org/officeDocument/2006/relationships/image" Target="../media/image4.gif"/><Relationship Id="rId4" Type="http://schemas.openxmlformats.org/officeDocument/2006/relationships/image" Target="../media/image19.gif"/><Relationship Id="rId9" Type="http://schemas.openxmlformats.org/officeDocument/2006/relationships/image" Target="../media/image2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shopedu.ru/uploaded_files/shop_images/987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hyperlink" Target="http://www.chm.bris.ac.uk/pt/polymer/images/wirach/fig2-animation.gif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hodinonews.by/wp-content/uploads/2011/08/lamp.jpg" TargetMode="External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900igr.net/datas/khimija/Karbonovye-kisloty-1/0009-009-Stroenie-karboksilnoj-gruppy.jpg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hyperlink" Target="http://upload.wikimedia.org/wikipedia/ru/6/6f/%D0%92%D1%80%D0%B0%D1%89%D0%B0%D1%8E%D1%89%D0%B0%D1%8F%D1%81%D1%8F_%D0%BC%D0%BE%D0%BB%D0%B5%D0%BA%D1%83%D0%BB%D0%B0_%D0%B1%D0%B5%D0%BD%D0%B7%D0%BE%D0%BB%D0%B0.gi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kerch.com.ua/images/articles/1305_007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erudio.com/img/model/model_1012_image002.jp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image" Target="../media/image9.gif"/><Relationship Id="rId7" Type="http://schemas.openxmlformats.org/officeDocument/2006/relationships/image" Target="../media/image12.gif"/><Relationship Id="rId2" Type="http://schemas.openxmlformats.org/officeDocument/2006/relationships/hyperlink" Target="http://www.proshkolu.ru/content/media/pic/std/2000000/1691000/1690731-c0368a63b89fe799.gif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hyperlink" Target="http://images.gifmania.ru/Animated-Gifs-Animated-Letters/Animations-Blue-Letters/Images-Blue-Mosaic-Alphabet/punctuation-mark-dash-blue.gif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29124" y="1285860"/>
            <a:ext cx="3681328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ХИМИЯ И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РУССКИЙ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ЯЗЫК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57752" y="5750004"/>
            <a:ext cx="4286248" cy="1107996"/>
          </a:xfrm>
          <a:prstGeom prst="rect">
            <a:avLst/>
          </a:prstGeom>
          <a:solidFill>
            <a:srgbClr val="FFCC66"/>
          </a:solidFill>
          <a:ln w="57150">
            <a:solidFill>
              <a:srgbClr val="663300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ru-RU" sz="1600" dirty="0" smtClean="0"/>
              <a:t>Автор: </a:t>
            </a:r>
            <a:r>
              <a:rPr lang="ru-RU" sz="1600" i="1" dirty="0" smtClean="0"/>
              <a:t>Оськина Татьяна Александровна – </a:t>
            </a:r>
          </a:p>
          <a:p>
            <a:pPr algn="r"/>
            <a:r>
              <a:rPr lang="ru-RU" sz="1600" i="1" dirty="0" smtClean="0"/>
              <a:t>учитель химии МБОУ СОШ № 63 </a:t>
            </a:r>
          </a:p>
          <a:p>
            <a:pPr algn="r"/>
            <a:r>
              <a:rPr lang="ru-RU" sz="1600" i="1" dirty="0" smtClean="0"/>
              <a:t>г.Красноярска</a:t>
            </a:r>
          </a:p>
          <a:p>
            <a:endParaRPr lang="ru-RU" i="1" dirty="0"/>
          </a:p>
        </p:txBody>
      </p:sp>
      <p:pic>
        <p:nvPicPr>
          <p:cNvPr id="7" name="Рисунок 6" descr="Химические термины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28860" y="4786322"/>
            <a:ext cx="2381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928670"/>
            <a:ext cx="6000792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ГИДРОТАЦИЯ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3071810"/>
            <a:ext cx="5899564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ДЕГИДРОТАЦИЯ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86116" y="2000240"/>
            <a:ext cx="5214974" cy="830997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реакция присоединения воды к молекулам или ионам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14546" y="4929198"/>
            <a:ext cx="4857784" cy="1200329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реакция отщепления воды от молекул органических и неорганических соединения</a:t>
            </a:r>
            <a:endParaRPr lang="ru-RU" sz="2800" b="1" dirty="0">
              <a:solidFill>
                <a:srgbClr val="008000"/>
              </a:solidFill>
            </a:endParaRPr>
          </a:p>
        </p:txBody>
      </p:sp>
      <p:pic>
        <p:nvPicPr>
          <p:cNvPr id="8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0" name="Picture 3" descr="http://www.gifpark.su/Gifs/LETTERS/5/o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86644" y="500042"/>
            <a:ext cx="785818" cy="762361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1" name="Picture 4" descr="http://www.gifpark.su/Gifs/LETTERS/5/o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01024" y="3857628"/>
            <a:ext cx="669319" cy="649339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2" name="Picture 6" descr="Картинка 18 из 52135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143504" y="500042"/>
            <a:ext cx="947739" cy="947741"/>
          </a:xfrm>
          <a:prstGeom prst="rect">
            <a:avLst/>
          </a:prstGeom>
          <a:noFill/>
        </p:spPr>
      </p:pic>
      <p:pic>
        <p:nvPicPr>
          <p:cNvPr id="13" name="Picture 2" descr="http://www.gifpark.su/Gifs/LETTERS/5/h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143636" y="571480"/>
            <a:ext cx="857256" cy="73318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4" name="Picture 6" descr="http://www.gifpark.su/Gifs/LETTERS/5/2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929454" y="928670"/>
            <a:ext cx="357190" cy="374473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5" name="Picture 8" descr="Картинка 1 из 888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000892" y="2928934"/>
            <a:ext cx="1800238" cy="1285884"/>
          </a:xfrm>
          <a:prstGeom prst="rect">
            <a:avLst/>
          </a:prstGeom>
          <a:noFill/>
        </p:spPr>
      </p:pic>
      <p:pic>
        <p:nvPicPr>
          <p:cNvPr id="16" name="Picture 1" descr="http://www.gifpark.su/Gifs/LETTERS/5/h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58016" y="3786190"/>
            <a:ext cx="857256" cy="73318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7" name="Picture 5" descr="http://www.gifpark.su/Gifs/LETTERS/5/2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643834" y="4071942"/>
            <a:ext cx="357190" cy="374473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8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714356"/>
            <a:ext cx="2717412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ДОНОР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00562" y="642918"/>
            <a:ext cx="3980962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АКЦЕПТОР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4429132"/>
            <a:ext cx="2714644" cy="2308324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атом или группа атомов, имеющая не поделенную электронную пару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857884" y="4429132"/>
            <a:ext cx="3143272" cy="2308324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атом или группа атомов, имеющая свободную </a:t>
            </a:r>
            <a:r>
              <a:rPr lang="ru-RU" sz="2400" b="1" dirty="0" err="1" smtClean="0"/>
              <a:t>орбиталь</a:t>
            </a:r>
            <a:r>
              <a:rPr lang="ru-RU" sz="2400" b="1" dirty="0" smtClean="0"/>
              <a:t>, которую может занять эта пара</a:t>
            </a:r>
            <a:endParaRPr lang="ru-RU" sz="2800" b="1" dirty="0">
              <a:solidFill>
                <a:srgbClr val="008000"/>
              </a:solidFill>
            </a:endParaRPr>
          </a:p>
        </p:txBody>
      </p:sp>
      <p:pic>
        <p:nvPicPr>
          <p:cNvPr id="2052" name="Picture 4" descr="Картинка 9 из 67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57422" y="1643051"/>
            <a:ext cx="4186266" cy="2616416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000108"/>
            <a:ext cx="5707396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ДИССОЦИАЦИЯ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43174" y="4000504"/>
            <a:ext cx="5198026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АССОЦИАЦИЯ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2428868"/>
            <a:ext cx="2714644" cy="1200329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распад электролита на ионы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14546" y="5500702"/>
            <a:ext cx="6786610" cy="1200329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объединение простых молекул или ионов в более сложные, не вызывающие изменения химической природы вещества</a:t>
            </a:r>
            <a:endParaRPr lang="ru-RU" sz="2800" b="1" dirty="0">
              <a:solidFill>
                <a:srgbClr val="008000"/>
              </a:solidFill>
            </a:endParaRPr>
          </a:p>
        </p:txBody>
      </p:sp>
      <p:pic>
        <p:nvPicPr>
          <p:cNvPr id="8" name="Picture 6" descr="http://himbio.ucoz.ru/dis_01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28" y="142852"/>
            <a:ext cx="3429024" cy="3581425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scene3d>
            <a:camera prst="perspectiveRelaxedModerately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928670"/>
            <a:ext cx="6000792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КАТАЛИЗАТОР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643314"/>
            <a:ext cx="4477894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ИНГИБИТОР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628" y="1428736"/>
            <a:ext cx="3714776" cy="193899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химическое вещество, ускоряющее реакцию, но не входящее в состав продуктов реакции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14546" y="5214950"/>
            <a:ext cx="5572164" cy="830997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вещество, замедляющее протекание химической реакции</a:t>
            </a:r>
            <a:endParaRPr lang="ru-RU" sz="2800" b="1" dirty="0">
              <a:solidFill>
                <a:srgbClr val="008000"/>
              </a:solidFill>
            </a:endParaRPr>
          </a:p>
        </p:txBody>
      </p:sp>
      <p:pic>
        <p:nvPicPr>
          <p:cNvPr id="10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1142984"/>
            <a:ext cx="3033972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КАТИОН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43504" y="1000108"/>
            <a:ext cx="2722220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АНИОН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20705233">
            <a:off x="1204187" y="2692740"/>
            <a:ext cx="2714644" cy="830997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положительно заряженный ион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 rot="627331">
            <a:off x="4907057" y="2707176"/>
            <a:ext cx="3143272" cy="830997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отрицательно заряженный ион</a:t>
            </a:r>
            <a:endParaRPr lang="ru-RU" sz="2800" b="1" dirty="0">
              <a:solidFill>
                <a:srgbClr val="008000"/>
              </a:solidFill>
            </a:endParaRPr>
          </a:p>
        </p:txBody>
      </p:sp>
      <p:pic>
        <p:nvPicPr>
          <p:cNvPr id="1025" name="Picture 1" descr="http://www.gifpark.su/Gifs/LETTERS/12/arg-n-25-trans-y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14480" y="4286256"/>
            <a:ext cx="1778386" cy="1643074"/>
          </a:xfrm>
          <a:prstGeom prst="rect">
            <a:avLst/>
          </a:prstGeom>
          <a:noFill/>
        </p:spPr>
      </p:pic>
      <p:pic>
        <p:nvPicPr>
          <p:cNvPr id="1026" name="Picture 2" descr="http://www.gifpark.su/Gifs/LETTERS/12/arg-a-25-trans-y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86050" y="5072074"/>
            <a:ext cx="914400" cy="838200"/>
          </a:xfrm>
          <a:prstGeom prst="rect">
            <a:avLst/>
          </a:prstGeom>
          <a:noFill/>
        </p:spPr>
      </p:pic>
      <p:pic>
        <p:nvPicPr>
          <p:cNvPr id="1027" name="Picture 3" descr="http://www.gifpark.su/Gifs/LETTERS/12/arg-o-25-trans-y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627" y="4572008"/>
            <a:ext cx="1524011" cy="1143008"/>
          </a:xfrm>
          <a:prstGeom prst="rect">
            <a:avLst/>
          </a:prstGeom>
          <a:noFill/>
        </p:spPr>
      </p:pic>
      <p:pic>
        <p:nvPicPr>
          <p:cNvPr id="1028" name="Picture 4" descr="http://www.gifpark.su/Gifs/LETTERS/12/arg-h-25-trans-y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86512" y="4500570"/>
            <a:ext cx="1153088" cy="1166815"/>
          </a:xfrm>
          <a:prstGeom prst="rect">
            <a:avLst/>
          </a:prstGeom>
          <a:noFill/>
        </p:spPr>
      </p:pic>
      <p:pic>
        <p:nvPicPr>
          <p:cNvPr id="1030" name="Picture 6" descr="Картинка 18 из 52135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214678" y="4286256"/>
            <a:ext cx="590550" cy="590551"/>
          </a:xfrm>
          <a:prstGeom prst="rect">
            <a:avLst/>
          </a:prstGeom>
          <a:noFill/>
        </p:spPr>
      </p:pic>
      <p:pic>
        <p:nvPicPr>
          <p:cNvPr id="1032" name="Picture 8" descr="Картинка 1 из 888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000892" y="4214818"/>
            <a:ext cx="1333500" cy="952500"/>
          </a:xfrm>
          <a:prstGeom prst="rect">
            <a:avLst/>
          </a:prstGeom>
          <a:noFill/>
        </p:spPr>
      </p:pic>
      <p:pic>
        <p:nvPicPr>
          <p:cNvPr id="12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928670"/>
            <a:ext cx="6000792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КОНДЕНСАЦИЯ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85918" y="3286124"/>
            <a:ext cx="4565673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ИСПАРЕНИЕ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14612" y="2071678"/>
            <a:ext cx="5929354" cy="830997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переход вещества в жидкое или твёрдое состояние из газообразного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14546" y="4929198"/>
            <a:ext cx="5643602" cy="1200329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переход вещества из жидкого или твёрдого агрегатного состояния в газообразное</a:t>
            </a:r>
            <a:endParaRPr lang="ru-RU" sz="2800" b="1" dirty="0">
              <a:solidFill>
                <a:srgbClr val="008000"/>
              </a:solidFill>
            </a:endParaRPr>
          </a:p>
        </p:txBody>
      </p:sp>
      <p:pic>
        <p:nvPicPr>
          <p:cNvPr id="10" name="Picture 144" descr="C:\Documents and Settings\Лена\Desktop\лит.главное\химия\Химия.gif"/>
          <p:cNvPicPr>
            <a:picLocks noChangeAspect="1" noChangeArrowheads="1" noCrop="1"/>
          </p:cNvPicPr>
          <p:nvPr/>
        </p:nvPicPr>
        <p:blipFill>
          <a:blip r:embed="rId2" cstate="email">
            <a:lum bright="-18000"/>
          </a:blip>
          <a:srcRect/>
          <a:stretch>
            <a:fillRect/>
          </a:stretch>
        </p:blipFill>
        <p:spPr bwMode="auto">
          <a:xfrm>
            <a:off x="6643702" y="3071810"/>
            <a:ext cx="1014059" cy="1690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1" name="Picture 35" descr="13R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86512" y="285728"/>
            <a:ext cx="214153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857232"/>
            <a:ext cx="3761094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МЕТАЛЛЫ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857496"/>
            <a:ext cx="4722896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НЕМЕТАЛЛЫ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4500570"/>
            <a:ext cx="3214710" cy="193899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химические элементы с типично неметаллическими свойствами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57554" y="142852"/>
            <a:ext cx="5643602" cy="193899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r>
              <a:rPr lang="ru-RU" sz="2400" b="1" dirty="0" smtClean="0"/>
              <a:t>группа элементов, обладающая характерными металлическими свойствами: высокие тепло- и электропроводность, пластичность и металлический блеск</a:t>
            </a:r>
            <a:endParaRPr lang="ru-RU" sz="2400" b="1" dirty="0"/>
          </a:p>
        </p:txBody>
      </p:sp>
      <p:pic>
        <p:nvPicPr>
          <p:cNvPr id="30722" name="Picture 2" descr="Картинка 2 из 523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2285992"/>
            <a:ext cx="4071966" cy="297948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000108"/>
            <a:ext cx="3839513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МОНОМЕР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71934" y="3214686"/>
            <a:ext cx="3689216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ПОЛИМЕР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43306" y="4786322"/>
            <a:ext cx="5357850" cy="193899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греч. </a:t>
            </a:r>
            <a:r>
              <a:rPr lang="ru-RU" sz="2400" b="1" dirty="0" err="1" smtClean="0"/>
              <a:t>πολύ- </a:t>
            </a:r>
            <a:r>
              <a:rPr lang="ru-RU" sz="2400" b="1" dirty="0" smtClean="0"/>
              <a:t>— много; </a:t>
            </a:r>
            <a:r>
              <a:rPr lang="ru-RU" sz="2400" b="1" dirty="0" err="1" smtClean="0"/>
              <a:t>μέρος </a:t>
            </a:r>
            <a:r>
              <a:rPr lang="ru-RU" sz="2400" b="1" dirty="0" smtClean="0"/>
              <a:t>— часть) — вещества, состоящие из «</a:t>
            </a:r>
            <a:r>
              <a:rPr lang="ru-RU" sz="2400" b="1" dirty="0" err="1" smtClean="0"/>
              <a:t>мономерных</a:t>
            </a:r>
            <a:r>
              <a:rPr lang="ru-RU" sz="2400" b="1" dirty="0" smtClean="0"/>
              <a:t> звеньев», соединённых в длинные макромолекулы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57554" y="142852"/>
            <a:ext cx="5643602" cy="2677656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 </a:t>
            </a:r>
            <a:r>
              <a:rPr lang="ru-RU" sz="2400" b="1" i="1" dirty="0" smtClean="0"/>
              <a:t>(от греч. </a:t>
            </a:r>
            <a:r>
              <a:rPr lang="ru-RU" sz="2400" b="1" i="1" dirty="0" err="1" smtClean="0"/>
              <a:t>μόνος </a:t>
            </a:r>
            <a:r>
              <a:rPr lang="ru-RU" sz="2400" b="1" i="1" dirty="0" smtClean="0"/>
              <a:t>— один; </a:t>
            </a:r>
            <a:r>
              <a:rPr lang="ru-RU" sz="2400" b="1" i="1" dirty="0" err="1" smtClean="0"/>
              <a:t>μέρος </a:t>
            </a:r>
            <a:r>
              <a:rPr lang="ru-RU" sz="2400" b="1" i="1" dirty="0" smtClean="0"/>
              <a:t>— часть) — </a:t>
            </a:r>
            <a:r>
              <a:rPr lang="ru-RU" sz="2400" b="1" dirty="0" smtClean="0">
                <a:solidFill>
                  <a:srgbClr val="C00000"/>
                </a:solidFill>
              </a:rPr>
              <a:t>это низкомолекулярное вещество, образующее полимер в реакции полимеризации </a:t>
            </a:r>
            <a:r>
              <a:rPr lang="ru-RU" sz="2400" b="1" dirty="0" smtClean="0"/>
              <a:t>или </a:t>
            </a:r>
            <a:r>
              <a:rPr lang="ru-RU" sz="2400" b="1" dirty="0" smtClean="0">
                <a:solidFill>
                  <a:srgbClr val="008000"/>
                </a:solidFill>
              </a:rPr>
              <a:t>повторяющиеся звенья (структурные единицы) в составе полимерных молекул</a:t>
            </a:r>
            <a:endParaRPr lang="ru-RU" sz="2400" b="1" dirty="0">
              <a:solidFill>
                <a:srgbClr val="008000"/>
              </a:solidFill>
            </a:endParaRPr>
          </a:p>
        </p:txBody>
      </p:sp>
      <p:pic>
        <p:nvPicPr>
          <p:cNvPr id="9" name="Picture 13" descr="Картинка 11 из 1077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535751" y="3036091"/>
            <a:ext cx="3571899" cy="2214579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1857364"/>
            <a:ext cx="5205656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ОСНОВНОСТЬ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3500438"/>
            <a:ext cx="5480155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КИСЛОТНОСТЬ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142852"/>
            <a:ext cx="6858048" cy="1200329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способность вещества проявлять </a:t>
            </a:r>
            <a:r>
              <a:rPr lang="ru-RU" sz="2400" b="1" dirty="0" err="1" smtClean="0"/>
              <a:t>осно́вные</a:t>
            </a:r>
            <a:r>
              <a:rPr lang="ru-RU" sz="2400" b="1" dirty="0" smtClean="0"/>
              <a:t> свойства, то есть в простейшем случае реагировать с кислотами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71736" y="5143512"/>
            <a:ext cx="6429420" cy="156966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способность вещества проявлять кислотные  свойства, то есть в простейшем случае реагировать со щелочами</a:t>
            </a:r>
            <a:endParaRPr lang="ru-RU" sz="2400" b="1" dirty="0"/>
          </a:p>
        </p:txBody>
      </p:sp>
      <p:pic>
        <p:nvPicPr>
          <p:cNvPr id="1026" name="Picture 2" descr="i?id=123465116-0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72132" y="1658358"/>
            <a:ext cx="2338551" cy="1770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857232"/>
            <a:ext cx="5082225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СОЕДИНЕНИЕ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43306" y="785794"/>
            <a:ext cx="5065169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РАЗЛОЖЕНИЕ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2428868"/>
            <a:ext cx="4000528" cy="193899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реакция, в результате которой из нескольких исходных веществ образуется одно сложное вещество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14876" y="2428868"/>
            <a:ext cx="4000528" cy="193899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реакция, в результате которой из одного сложного вещества образуются два и более новых веществ</a:t>
            </a:r>
            <a:endParaRPr lang="ru-RU" sz="2400" b="1" dirty="0"/>
          </a:p>
        </p:txBody>
      </p:sp>
      <p:pic>
        <p:nvPicPr>
          <p:cNvPr id="11" name="Picture 15" descr="opit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28992" y="4071942"/>
            <a:ext cx="2834719" cy="2462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/>
          <a:lstStyle/>
          <a:p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428604"/>
            <a:ext cx="578177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АНТОНИМЫ</a:t>
            </a:r>
            <a:endParaRPr lang="ru-RU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28794" y="4857760"/>
            <a:ext cx="589052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греч. </a:t>
            </a:r>
            <a:r>
              <a:rPr lang="ru-RU" sz="4400" b="1" cap="none" spc="0" dirty="0" err="1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αντί- </a:t>
            </a:r>
            <a:r>
              <a:rPr lang="ru-RU" sz="4400" b="1" cap="none" spc="0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«против» </a:t>
            </a:r>
          </a:p>
          <a:p>
            <a:pPr algn="ctr"/>
            <a:r>
              <a:rPr lang="ru-RU" sz="4400" b="1" cap="none" spc="0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+ </a:t>
            </a:r>
            <a:r>
              <a:rPr lang="ru-RU" sz="4400" b="1" cap="none" spc="0" dirty="0" err="1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όνομα </a:t>
            </a:r>
            <a:r>
              <a:rPr lang="ru-RU" sz="4400" b="1" cap="none" spc="0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«имя» </a:t>
            </a:r>
            <a:endParaRPr lang="ru-RU" sz="4400" b="1" cap="none" spc="0" dirty="0">
              <a:ln>
                <a:prstDash val="solid"/>
              </a:ln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1571612"/>
            <a:ext cx="6848092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это слова одной части речи, </a:t>
            </a:r>
          </a:p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различные по звучанию </a:t>
            </a:r>
          </a:p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 написанию, </a:t>
            </a:r>
          </a:p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имеющие прямо </a:t>
            </a:r>
          </a:p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противоположные </a:t>
            </a:r>
          </a:p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лексические значения</a:t>
            </a:r>
            <a:endParaRPr lang="ru-RU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356" y="5143512"/>
            <a:ext cx="54996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правда — ложь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57356" y="5214950"/>
            <a:ext cx="56086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добрый — злой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85852" y="5000636"/>
            <a:ext cx="73059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говорить — молчать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0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60"/>
                            </p:stCondLst>
                            <p:childTnLst>
                              <p:par>
                                <p:cTn id="2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60"/>
                            </p:stCondLst>
                            <p:childTnLst>
                              <p:par>
                                <p:cTn id="3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40"/>
                            </p:stCondLst>
                            <p:childTnLst>
                              <p:par>
                                <p:cTn id="3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60"/>
                            </p:stCondLst>
                            <p:childTnLst>
                              <p:par>
                                <p:cTn id="4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900"/>
                            </p:stCondLst>
                            <p:childTnLst>
                              <p:par>
                                <p:cTn id="5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7" grpId="0"/>
      <p:bldP spid="7" grpId="1"/>
      <p:bldP spid="8" grpId="0"/>
      <p:bldP spid="9" grpId="0"/>
      <p:bldP spid="9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1785926"/>
            <a:ext cx="4842801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ЭЛЕКТРОЛИТ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71736" y="3214686"/>
            <a:ext cx="5804602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НЕЭЛЕКТРОЛИТ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428604"/>
            <a:ext cx="4000528" cy="193899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вещества, расплавы или растворы которых проводят электрический ток вследствие диссоциации на ионы</a:t>
            </a:r>
            <a:endParaRPr lang="ru-RU" sz="2400" b="1" dirty="0"/>
          </a:p>
        </p:txBody>
      </p:sp>
      <p:pic>
        <p:nvPicPr>
          <p:cNvPr id="8" name="Picture 12" descr="37-3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2964" y="428604"/>
            <a:ext cx="1738513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Картинка 19 из 2463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42087" y="5195284"/>
            <a:ext cx="2701913" cy="1662716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357422" y="4500570"/>
            <a:ext cx="4000528" cy="193899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вещества, расплавы или растворы которых не проводят электрический ток вследствие диссоциации на ионы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85784" y="642918"/>
            <a:ext cx="5706434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ЭЛЕКТРОФИЛЫ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357430"/>
            <a:ext cx="5279010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НУКЛЕОФИЛЫ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57884" y="142852"/>
            <a:ext cx="3143272" cy="2677656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от греч. </a:t>
            </a:r>
            <a:r>
              <a:rPr lang="ru-RU" sz="2800" b="1" dirty="0" err="1" smtClean="0"/>
              <a:t>elektron</a:t>
            </a:r>
            <a:r>
              <a:rPr lang="ru-RU" sz="2800" b="1" dirty="0" smtClean="0"/>
              <a:t> – «электрон» </a:t>
            </a:r>
          </a:p>
          <a:p>
            <a:pPr algn="ctr"/>
            <a:r>
              <a:rPr lang="ru-RU" sz="2800" b="1" dirty="0" smtClean="0"/>
              <a:t>и </a:t>
            </a:r>
            <a:r>
              <a:rPr lang="ru-RU" sz="2800" b="1" dirty="0" err="1" smtClean="0"/>
              <a:t>phileo</a:t>
            </a:r>
            <a:r>
              <a:rPr lang="ru-RU" sz="2800" b="1" dirty="0" smtClean="0"/>
              <a:t> – «люблю»: </a:t>
            </a:r>
            <a:r>
              <a:rPr lang="ru-RU" sz="2800" b="1" i="1" dirty="0" smtClean="0">
                <a:solidFill>
                  <a:srgbClr val="FF0000"/>
                </a:solidFill>
              </a:rPr>
              <a:t>акцептор электронов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14480" y="3643314"/>
            <a:ext cx="2643206" cy="2677656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лат. </a:t>
            </a:r>
            <a:r>
              <a:rPr lang="en-US" sz="2800" b="1" dirty="0" smtClean="0"/>
              <a:t>nucleus «</a:t>
            </a:r>
            <a:r>
              <a:rPr lang="ru-RU" sz="2800" b="1" dirty="0" smtClean="0"/>
              <a:t>ядро», греч. </a:t>
            </a:r>
            <a:r>
              <a:rPr lang="ru-RU" sz="2800" b="1" dirty="0" err="1" smtClean="0"/>
              <a:t>phileo</a:t>
            </a:r>
            <a:r>
              <a:rPr lang="el-GR" sz="2800" b="1" dirty="0" smtClean="0"/>
              <a:t> «</a:t>
            </a:r>
            <a:r>
              <a:rPr lang="ru-RU" sz="2800" b="1" dirty="0" smtClean="0"/>
              <a:t>люблю»: </a:t>
            </a:r>
            <a:r>
              <a:rPr lang="ru-RU" sz="2800" b="1" i="1" dirty="0" smtClean="0">
                <a:solidFill>
                  <a:srgbClr val="FF0000"/>
                </a:solidFill>
              </a:rPr>
              <a:t>донор электронов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pic>
        <p:nvPicPr>
          <p:cNvPr id="31746" name="Picture 2" descr="Картинка 13 из 57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2" y="3357562"/>
            <a:ext cx="4485196" cy="3357586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928670"/>
            <a:ext cx="6000792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ЦИКЛИЧЕСКИЕ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28860" y="3643314"/>
            <a:ext cx="5929829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АЦИКЛИЧЕСКИЕ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14612" y="2071678"/>
            <a:ext cx="5929354" cy="830997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соединения, содержащие замкнутую в кольцо цепь атомов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071934" y="5500702"/>
            <a:ext cx="4929222" cy="1200329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соединения, молекулы которых представляют собой "открытые" цепи</a:t>
            </a:r>
            <a:endParaRPr lang="ru-RU" sz="2800" b="1" dirty="0">
              <a:solidFill>
                <a:srgbClr val="008000"/>
              </a:solidFill>
            </a:endParaRPr>
          </a:p>
        </p:txBody>
      </p:sp>
      <p:pic>
        <p:nvPicPr>
          <p:cNvPr id="8" name="Picture 15" descr="Файл:Вращающаяся молекула бензола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15074" y="422946"/>
            <a:ext cx="1406566" cy="1434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Модель этилена (21005 байт)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357290" y="4429132"/>
            <a:ext cx="2622878" cy="1411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Куб 3"/>
          <p:cNvSpPr/>
          <p:nvPr/>
        </p:nvSpPr>
        <p:spPr>
          <a:xfrm rot="768778">
            <a:off x="598482" y="455613"/>
            <a:ext cx="1000132" cy="1000132"/>
          </a:xfrm>
          <a:prstGeom prst="cube">
            <a:avLst/>
          </a:prstGeom>
          <a:solidFill>
            <a:srgbClr val="66FF33"/>
          </a:solidFill>
          <a:ln>
            <a:solidFill>
              <a:srgbClr val="00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</a:p>
        </p:txBody>
      </p:sp>
      <p:sp>
        <p:nvSpPr>
          <p:cNvPr id="5" name="Куб 4"/>
          <p:cNvSpPr/>
          <p:nvPr/>
        </p:nvSpPr>
        <p:spPr>
          <a:xfrm rot="768778">
            <a:off x="4741885" y="3384571"/>
            <a:ext cx="1000132" cy="1000132"/>
          </a:xfrm>
          <a:prstGeom prst="cube">
            <a:avLst/>
          </a:prstGeom>
          <a:solidFill>
            <a:srgbClr val="7030A0"/>
          </a:solidFill>
          <a:ln>
            <a:solidFill>
              <a:srgbClr val="00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Куб 5"/>
          <p:cNvSpPr/>
          <p:nvPr/>
        </p:nvSpPr>
        <p:spPr>
          <a:xfrm rot="768778">
            <a:off x="3670314" y="2598753"/>
            <a:ext cx="1000132" cy="1000132"/>
          </a:xfrm>
          <a:prstGeom prst="cube">
            <a:avLst/>
          </a:prstGeom>
          <a:solidFill>
            <a:srgbClr val="C00000"/>
          </a:solidFill>
          <a:ln>
            <a:solidFill>
              <a:srgbClr val="00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Куб 6"/>
          <p:cNvSpPr/>
          <p:nvPr/>
        </p:nvSpPr>
        <p:spPr>
          <a:xfrm rot="768778">
            <a:off x="6956463" y="4956207"/>
            <a:ext cx="1000132" cy="1000132"/>
          </a:xfrm>
          <a:prstGeom prst="cube">
            <a:avLst/>
          </a:prstGeom>
          <a:solidFill>
            <a:srgbClr val="663300"/>
          </a:solidFill>
          <a:ln>
            <a:solidFill>
              <a:srgbClr val="00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Куб 7"/>
          <p:cNvSpPr/>
          <p:nvPr/>
        </p:nvSpPr>
        <p:spPr>
          <a:xfrm rot="768778">
            <a:off x="1598612" y="1241431"/>
            <a:ext cx="1000132" cy="1000132"/>
          </a:xfrm>
          <a:prstGeom prst="cube">
            <a:avLst/>
          </a:prstGeom>
          <a:solidFill>
            <a:srgbClr val="FFFF00"/>
          </a:solidFill>
          <a:ln>
            <a:solidFill>
              <a:srgbClr val="00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endParaRPr lang="ru-RU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Куб 8"/>
          <p:cNvSpPr/>
          <p:nvPr/>
        </p:nvSpPr>
        <p:spPr>
          <a:xfrm rot="768778">
            <a:off x="5884893" y="4170389"/>
            <a:ext cx="1000132" cy="1000132"/>
          </a:xfrm>
          <a:prstGeom prst="cube">
            <a:avLst/>
          </a:prstGeom>
          <a:solidFill>
            <a:srgbClr val="008000"/>
          </a:solidFill>
          <a:ln>
            <a:solidFill>
              <a:srgbClr val="00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Куб 9"/>
          <p:cNvSpPr/>
          <p:nvPr/>
        </p:nvSpPr>
        <p:spPr>
          <a:xfrm rot="768778">
            <a:off x="2598746" y="1884373"/>
            <a:ext cx="1000132" cy="1000132"/>
          </a:xfrm>
          <a:prstGeom prst="cube">
            <a:avLst/>
          </a:prstGeom>
          <a:solidFill>
            <a:srgbClr val="00B0F0"/>
          </a:solidFill>
          <a:ln>
            <a:solidFill>
              <a:srgbClr val="00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14" descr="sparkles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5008" y="714356"/>
            <a:ext cx="285752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0"/>
                            </p:stCondLst>
                            <p:childTnLst>
                              <p:par>
                                <p:cTn id="4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500042"/>
            <a:ext cx="604043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 А Д А Н И Е:</a:t>
            </a:r>
            <a:endParaRPr lang="ru-RU" sz="6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6633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728" y="1785926"/>
            <a:ext cx="6926833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Приведите слова – </a:t>
            </a:r>
          </a:p>
          <a:p>
            <a:pPr algn="ctr"/>
            <a:r>
              <a:rPr lang="ru-RU" sz="5400" b="1" i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антонимы </a:t>
            </a:r>
          </a:p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 следующим </a:t>
            </a:r>
          </a:p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химическим </a:t>
            </a:r>
          </a:p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терминам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9" name="Picture 6" descr="ученики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72330" y="428604"/>
            <a:ext cx="162139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4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8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40"/>
                            </p:stCondLst>
                            <p:childTnLst>
                              <p:par>
                                <p:cTn id="35" presetID="32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36" dur="1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animClr clrSpc="rgb">
                                      <p:cBhvr>
                                        <p:cTn id="37" dur="1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38" dur="1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714356"/>
            <a:ext cx="3713325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АЛХИМИЯ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2066" y="1071546"/>
            <a:ext cx="2719014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ХИМИЯ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71604" y="1928802"/>
            <a:ext cx="2928958" cy="181588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средневековое название химии, данное арабами</a:t>
            </a: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86314" y="4786322"/>
            <a:ext cx="3071834" cy="181588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наука о веществах, их свойствах и превращениях</a:t>
            </a:r>
            <a:endParaRPr lang="ru-RU" sz="2800" b="1" dirty="0"/>
          </a:p>
        </p:txBody>
      </p:sp>
      <p:pic>
        <p:nvPicPr>
          <p:cNvPr id="1026" name="Picture 2" descr="Картинка 6 из 10688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71670" y="3940110"/>
            <a:ext cx="2000264" cy="281727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9" name="Picture 5" descr="48686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20392" y="2143116"/>
            <a:ext cx="2800358" cy="259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785794"/>
            <a:ext cx="3112199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АНАЛИЗ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2066" y="714356"/>
            <a:ext cx="3002745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СИНТЕЗ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1928802"/>
            <a:ext cx="2714644" cy="3046988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убеждаются в присутствии тех элементов или соединений, которые входят в состав исследуемого вещества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86314" y="2000240"/>
            <a:ext cx="3857652" cy="4154984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В узком смысле – это  процесс создания или построения сложных молекул из более простых. </a:t>
            </a:r>
          </a:p>
          <a:p>
            <a:pPr algn="ctr"/>
            <a:r>
              <a:rPr lang="ru-RU" sz="2400" b="1" dirty="0" smtClean="0">
                <a:solidFill>
                  <a:srgbClr val="008000"/>
                </a:solidFill>
              </a:rPr>
              <a:t>В широком смысле — получение химических соединений химическими и физическими методами.</a:t>
            </a:r>
            <a:endParaRPr lang="ru-RU" sz="2800" b="1" dirty="0">
              <a:solidFill>
                <a:srgbClr val="008000"/>
              </a:solidFill>
            </a:endParaRPr>
          </a:p>
        </p:txBody>
      </p:sp>
      <p:pic>
        <p:nvPicPr>
          <p:cNvPr id="8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6" y="2571744"/>
            <a:ext cx="2656561" cy="11079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АНОД</a:t>
            </a:r>
            <a:endParaRPr lang="ru-RU" sz="66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5008" y="2571744"/>
            <a:ext cx="3016531" cy="11079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КАТОД</a:t>
            </a:r>
            <a:endParaRPr lang="ru-RU" sz="66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500042"/>
            <a:ext cx="7858180" cy="954107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электроды некоторого прибора, присоединённые к …</a:t>
            </a:r>
            <a:endParaRPr lang="ru-RU" sz="2800" b="1" dirty="0"/>
          </a:p>
        </p:txBody>
      </p:sp>
      <p:pic>
        <p:nvPicPr>
          <p:cNvPr id="21506" name="Picture 2" descr="Картинка 4 из 4396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00429" y="1391932"/>
            <a:ext cx="2428894" cy="368014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714480" y="4929198"/>
            <a:ext cx="3357586" cy="181588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положительному полюсу источника питания</a:t>
            </a:r>
            <a:endParaRPr lang="ru-RU" sz="28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643570" y="4929198"/>
            <a:ext cx="3357586" cy="181588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отрицательному полюсу источника питания</a:t>
            </a:r>
            <a:endParaRPr lang="ru-RU" sz="2800" b="1" dirty="0"/>
          </a:p>
        </p:txBody>
      </p:sp>
      <p:sp>
        <p:nvSpPr>
          <p:cNvPr id="12" name="Выгнутая влево стрелка 11"/>
          <p:cNvSpPr/>
          <p:nvPr/>
        </p:nvSpPr>
        <p:spPr>
          <a:xfrm rot="21277375">
            <a:off x="2042098" y="3749525"/>
            <a:ext cx="785818" cy="930400"/>
          </a:xfrm>
          <a:prstGeom prst="curvedRightArrow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Выгнутая вправо стрелка 12"/>
          <p:cNvSpPr/>
          <p:nvPr/>
        </p:nvSpPr>
        <p:spPr>
          <a:xfrm>
            <a:off x="6643702" y="3786190"/>
            <a:ext cx="731520" cy="1001838"/>
          </a:xfrm>
          <a:prstGeom prst="curvedLeftArrow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500"/>
                            </p:stCondLst>
                            <p:childTnLst>
                              <p:par>
                                <p:cTn id="12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929438" y="1500188"/>
            <a:ext cx="17859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>
                <a:latin typeface="Arial Black" pitchFamily="34" charset="0"/>
              </a:rPr>
              <a:t>Э</a:t>
            </a:r>
            <a:r>
              <a:rPr lang="ru-RU" sz="6600" baseline="30000">
                <a:latin typeface="Arial Black" pitchFamily="34" charset="0"/>
              </a:rPr>
              <a:t>+1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929438" y="1500188"/>
            <a:ext cx="17859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dirty="0">
                <a:latin typeface="Arial Black" pitchFamily="34" charset="0"/>
              </a:rPr>
              <a:t>Э</a:t>
            </a:r>
            <a:r>
              <a:rPr lang="ru-RU" sz="6600" baseline="30000" dirty="0">
                <a:latin typeface="Arial Black" pitchFamily="34" charset="0"/>
              </a:rPr>
              <a:t>+2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6929438" y="1463675"/>
            <a:ext cx="17859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>
                <a:latin typeface="Arial Black" pitchFamily="34" charset="0"/>
              </a:rPr>
              <a:t>Э</a:t>
            </a:r>
            <a:r>
              <a:rPr lang="ru-RU" sz="6600" baseline="30000">
                <a:latin typeface="Arial Black" pitchFamily="34" charset="0"/>
              </a:rPr>
              <a:t>-2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6929438" y="1463675"/>
            <a:ext cx="17859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>
                <a:latin typeface="Arial Black" pitchFamily="34" charset="0"/>
              </a:rPr>
              <a:t>Э</a:t>
            </a:r>
            <a:r>
              <a:rPr lang="ru-RU" sz="6600" baseline="30000">
                <a:latin typeface="Arial Black" pitchFamily="34" charset="0"/>
              </a:rPr>
              <a:t>-1</a:t>
            </a:r>
          </a:p>
        </p:txBody>
      </p:sp>
      <p:sp>
        <p:nvSpPr>
          <p:cNvPr id="12" name="Овал 11"/>
          <p:cNvSpPr/>
          <p:nvPr/>
        </p:nvSpPr>
        <p:spPr>
          <a:xfrm>
            <a:off x="4714875" y="1000125"/>
            <a:ext cx="1928813" cy="1857375"/>
          </a:xfrm>
          <a:prstGeom prst="ellipse">
            <a:avLst/>
          </a:prstGeom>
          <a:solidFill>
            <a:schemeClr val="accent1">
              <a:alpha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5357813" y="1571625"/>
            <a:ext cx="714375" cy="714375"/>
          </a:xfrm>
          <a:prstGeom prst="ellipse">
            <a:avLst/>
          </a:prstGeom>
          <a:solidFill>
            <a:schemeClr val="accent1">
              <a:alpha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Arial Black" pitchFamily="34" charset="0"/>
              </a:rPr>
              <a:t>+5</a:t>
            </a:r>
          </a:p>
        </p:txBody>
      </p:sp>
      <p:sp>
        <p:nvSpPr>
          <p:cNvPr id="5" name="Овал 4"/>
          <p:cNvSpPr/>
          <p:nvPr/>
        </p:nvSpPr>
        <p:spPr>
          <a:xfrm>
            <a:off x="4929188" y="1500188"/>
            <a:ext cx="357187" cy="357187"/>
          </a:xfrm>
          <a:prstGeom prst="ellipse">
            <a:avLst/>
          </a:prstGeom>
          <a:solidFill>
            <a:srgbClr val="C00000">
              <a:alpha val="11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-</a:t>
            </a:r>
          </a:p>
        </p:txBody>
      </p:sp>
      <p:sp>
        <p:nvSpPr>
          <p:cNvPr id="6" name="Овал 5"/>
          <p:cNvSpPr/>
          <p:nvPr/>
        </p:nvSpPr>
        <p:spPr>
          <a:xfrm>
            <a:off x="5143500" y="2286000"/>
            <a:ext cx="357188" cy="357188"/>
          </a:xfrm>
          <a:prstGeom prst="ellipse">
            <a:avLst/>
          </a:prstGeom>
          <a:solidFill>
            <a:srgbClr val="C00000">
              <a:alpha val="11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-</a:t>
            </a:r>
          </a:p>
        </p:txBody>
      </p:sp>
      <p:sp>
        <p:nvSpPr>
          <p:cNvPr id="7" name="Овал 6"/>
          <p:cNvSpPr/>
          <p:nvPr/>
        </p:nvSpPr>
        <p:spPr>
          <a:xfrm>
            <a:off x="6000750" y="2214563"/>
            <a:ext cx="357188" cy="357187"/>
          </a:xfrm>
          <a:prstGeom prst="ellipse">
            <a:avLst/>
          </a:prstGeom>
          <a:solidFill>
            <a:srgbClr val="C00000">
              <a:alpha val="11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-</a:t>
            </a:r>
          </a:p>
        </p:txBody>
      </p:sp>
      <p:sp>
        <p:nvSpPr>
          <p:cNvPr id="8" name="Овал 7"/>
          <p:cNvSpPr/>
          <p:nvPr/>
        </p:nvSpPr>
        <p:spPr>
          <a:xfrm>
            <a:off x="6143625" y="1571625"/>
            <a:ext cx="357188" cy="357188"/>
          </a:xfrm>
          <a:prstGeom prst="ellipse">
            <a:avLst/>
          </a:prstGeom>
          <a:solidFill>
            <a:srgbClr val="C00000">
              <a:alpha val="11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-</a:t>
            </a:r>
          </a:p>
        </p:txBody>
      </p:sp>
      <p:sp>
        <p:nvSpPr>
          <p:cNvPr id="9" name="Овал 8"/>
          <p:cNvSpPr/>
          <p:nvPr/>
        </p:nvSpPr>
        <p:spPr>
          <a:xfrm>
            <a:off x="5500688" y="1071563"/>
            <a:ext cx="357187" cy="357187"/>
          </a:xfrm>
          <a:prstGeom prst="ellipse">
            <a:avLst/>
          </a:prstGeom>
          <a:solidFill>
            <a:srgbClr val="C00000">
              <a:alpha val="11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-</a:t>
            </a:r>
          </a:p>
        </p:txBody>
      </p:sp>
      <p:sp>
        <p:nvSpPr>
          <p:cNvPr id="10" name="Овал 9"/>
          <p:cNvSpPr/>
          <p:nvPr/>
        </p:nvSpPr>
        <p:spPr>
          <a:xfrm>
            <a:off x="5143500" y="2286000"/>
            <a:ext cx="357188" cy="357188"/>
          </a:xfrm>
          <a:prstGeom prst="ellipse">
            <a:avLst/>
          </a:prstGeom>
          <a:solidFill>
            <a:srgbClr val="C00000">
              <a:alpha val="11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-</a:t>
            </a:r>
          </a:p>
        </p:txBody>
      </p:sp>
      <p:sp>
        <p:nvSpPr>
          <p:cNvPr id="11" name="Овал 10"/>
          <p:cNvSpPr/>
          <p:nvPr/>
        </p:nvSpPr>
        <p:spPr>
          <a:xfrm>
            <a:off x="6000750" y="2214563"/>
            <a:ext cx="357188" cy="357187"/>
          </a:xfrm>
          <a:prstGeom prst="ellipse">
            <a:avLst/>
          </a:prstGeom>
          <a:solidFill>
            <a:srgbClr val="C00000">
              <a:alpha val="11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-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929438" y="1500188"/>
            <a:ext cx="17859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>
                <a:latin typeface="Arial Black" pitchFamily="34" charset="0"/>
              </a:rPr>
              <a:t>Э</a:t>
            </a:r>
            <a:r>
              <a:rPr lang="ru-RU" sz="6600" baseline="30000">
                <a:latin typeface="Arial Black" pitchFamily="34" charset="0"/>
              </a:rPr>
              <a:t>0</a:t>
            </a:r>
          </a:p>
        </p:txBody>
      </p:sp>
      <p:sp>
        <p:nvSpPr>
          <p:cNvPr id="39" name="Овал 38"/>
          <p:cNvSpPr/>
          <p:nvPr/>
        </p:nvSpPr>
        <p:spPr>
          <a:xfrm>
            <a:off x="8215313" y="3143250"/>
            <a:ext cx="357187" cy="357188"/>
          </a:xfrm>
          <a:prstGeom prst="ellipse">
            <a:avLst/>
          </a:prstGeom>
          <a:solidFill>
            <a:srgbClr val="C00000">
              <a:alpha val="11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-</a:t>
            </a:r>
          </a:p>
        </p:txBody>
      </p:sp>
      <p:sp>
        <p:nvSpPr>
          <p:cNvPr id="40" name="Овал 39"/>
          <p:cNvSpPr/>
          <p:nvPr/>
        </p:nvSpPr>
        <p:spPr>
          <a:xfrm>
            <a:off x="8215313" y="3643313"/>
            <a:ext cx="357187" cy="357187"/>
          </a:xfrm>
          <a:prstGeom prst="ellipse">
            <a:avLst/>
          </a:prstGeom>
          <a:solidFill>
            <a:srgbClr val="C00000">
              <a:alpha val="11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-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3643306" y="4429132"/>
            <a:ext cx="4981236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ОКИСЛИТЕЛЬ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1500166" y="4357694"/>
            <a:ext cx="2857520" cy="181588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атомы, ионы и молекулы, принимающие электроны</a:t>
            </a:r>
            <a:endParaRPr lang="ru-RU" sz="2800" b="1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-285784" y="2786058"/>
            <a:ext cx="6217856" cy="830997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ВОССТАНОВИТЕЛЬ</a:t>
            </a:r>
            <a:endParaRPr lang="ru-RU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42910" y="642918"/>
            <a:ext cx="2861899" cy="156966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атомы, ионы </a:t>
            </a:r>
          </a:p>
          <a:p>
            <a:pPr algn="ctr"/>
            <a:r>
              <a:rPr lang="ru-RU" sz="2400" b="1" dirty="0" smtClean="0"/>
              <a:t>и молекулы, </a:t>
            </a:r>
          </a:p>
          <a:p>
            <a:pPr algn="ctr"/>
            <a:r>
              <a:rPr lang="ru-RU" sz="2400" b="1" dirty="0" smtClean="0"/>
              <a:t>отдающие </a:t>
            </a:r>
          </a:p>
          <a:p>
            <a:pPr algn="ctr"/>
            <a:r>
              <a:rPr lang="ru-RU" sz="2400" b="1" dirty="0" smtClean="0"/>
              <a:t>электроны</a:t>
            </a:r>
            <a:endParaRPr lang="ru-RU" sz="2400" b="1" dirty="0"/>
          </a:p>
        </p:txBody>
      </p:sp>
      <p:pic>
        <p:nvPicPr>
          <p:cNvPr id="22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6.93642E-7 L 0.21025 0.1299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" y="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49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93064E-6 L 0.31181 0.17203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8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8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8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40"/>
                            </p:stCondLst>
                            <p:childTnLst>
                              <p:par>
                                <p:cTn id="7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80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80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80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80"/>
                            </p:stCondLst>
                            <p:childTnLst>
                              <p:par>
                                <p:cTn id="7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80"/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80"/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80"/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240"/>
                            </p:stCondLst>
                            <p:childTnLst>
                              <p:par>
                                <p:cTn id="8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80"/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80"/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80"/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1" dur="8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8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8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15" presetID="64" presetClass="path" presetSubtype="0" accel="50000" decel="5000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5.78035E-7 L -0.29184 -0.11006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" y="-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18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0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0"/>
                            </p:stCondLst>
                            <p:childTnLst>
                              <p:par>
                                <p:cTn id="1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500"/>
                            </p:stCondLst>
                            <p:childTnLst>
                              <p:par>
                                <p:cTn id="131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79191E-6 L -0.37066 -0.24578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" y="-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7500"/>
                            </p:stCondLst>
                            <p:childTnLst>
                              <p:par>
                                <p:cTn id="13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7500"/>
                            </p:stCondLst>
                            <p:childTnLst>
                              <p:par>
                                <p:cTn id="1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42" grpId="0"/>
      <p:bldP spid="41" grpId="0"/>
      <p:bldP spid="41" grpId="1"/>
      <p:bldP spid="5" grpId="0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9" grpId="0" animBg="1"/>
      <p:bldP spid="10" grpId="0" animBg="1"/>
      <p:bldP spid="11" grpId="0" animBg="1"/>
      <p:bldP spid="13" grpId="0"/>
      <p:bldP spid="13" grpId="1"/>
      <p:bldP spid="13" grpId="2"/>
      <p:bldP spid="13" grpId="3"/>
      <p:bldP spid="39" grpId="0" animBg="1"/>
      <p:bldP spid="39" grpId="1" animBg="1"/>
      <p:bldP spid="40" grpId="0" animBg="1"/>
      <p:bldP spid="40" grpId="1" animBg="1"/>
      <p:bldP spid="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928670"/>
            <a:ext cx="6000792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ГИДРИРОВАНИЕ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500098" y="3500438"/>
            <a:ext cx="6902531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ДЕГИДРИРОВАНИЕ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57554" y="1857364"/>
            <a:ext cx="5214974" cy="156966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реакция присоединения водорода по кратной связи, обычно в присутствии катализаторов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5214950"/>
            <a:ext cx="4572032" cy="1200329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реакция отщепления водорода от молекулы органического соединения</a:t>
            </a:r>
            <a:endParaRPr lang="ru-RU" sz="2800" b="1" dirty="0">
              <a:solidFill>
                <a:srgbClr val="008000"/>
              </a:solidFill>
            </a:endParaRPr>
          </a:p>
        </p:txBody>
      </p:sp>
      <p:pic>
        <p:nvPicPr>
          <p:cNvPr id="10" name="Picture 6" descr="Картинка 18 из 52135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72132" y="500042"/>
            <a:ext cx="947739" cy="947741"/>
          </a:xfrm>
          <a:prstGeom prst="rect">
            <a:avLst/>
          </a:prstGeom>
          <a:noFill/>
        </p:spPr>
      </p:pic>
      <p:pic>
        <p:nvPicPr>
          <p:cNvPr id="11" name="Picture 8" descr="Картинка 1 из 888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643702" y="3857628"/>
            <a:ext cx="1800238" cy="1285884"/>
          </a:xfrm>
          <a:prstGeom prst="rect">
            <a:avLst/>
          </a:prstGeom>
          <a:noFill/>
        </p:spPr>
      </p:pic>
      <p:pic>
        <p:nvPicPr>
          <p:cNvPr id="17409" name="Picture 1" descr="http://www.gifpark.su/Gifs/LETTERS/5/h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572396" y="4021184"/>
            <a:ext cx="857256" cy="73318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7410" name="Picture 2" descr="http://www.gifpark.su/Gifs/LETTERS/5/h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643702" y="642918"/>
            <a:ext cx="857256" cy="73318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7413" name="Picture 5" descr="http://www.gifpark.su/Gifs/LETTERS/5/2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358214" y="4357694"/>
            <a:ext cx="357190" cy="374473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7414" name="Picture 6" descr="http://www.gifpark.su/Gifs/LETTERS/5/2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429520" y="1000108"/>
            <a:ext cx="357190" cy="374473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5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8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857232"/>
            <a:ext cx="4120936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ГОМОЛОГИ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29190" y="785794"/>
            <a:ext cx="3825599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ИЗОМЕРЫ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2571744"/>
            <a:ext cx="2714644" cy="4154984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вещества, принадлежащие к одному классу, сходные по составу, строению и свойствам, но различающиеся на одну или несколько групп СН</a:t>
            </a:r>
            <a:r>
              <a:rPr lang="ru-RU" sz="1600" b="1" dirty="0" smtClean="0"/>
              <a:t>2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857752" y="2571744"/>
            <a:ext cx="3143272" cy="4154984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химические соединения, одинаковые по составу и молекулярной массе, но различающиеся по строению и свойствам (химическим и физическим)</a:t>
            </a:r>
            <a:endParaRPr lang="ru-RU" sz="2800" b="1" dirty="0">
              <a:solidFill>
                <a:srgbClr val="008000"/>
              </a:solidFill>
            </a:endParaRPr>
          </a:p>
        </p:txBody>
      </p:sp>
      <p:pic>
        <p:nvPicPr>
          <p:cNvPr id="8" name="Picture 53" descr="3D_profe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28991" y="1000108"/>
            <a:ext cx="1930507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9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</TotalTime>
  <Words>596</Words>
  <Application>Microsoft Office PowerPoint</Application>
  <PresentationFormat>Экран (4:3)</PresentationFormat>
  <Paragraphs>130</Paragraphs>
  <Slides>23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Diseño predeterminado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химия-русский язык</dc:title>
  <dc:subject>антонимы</dc:subject>
  <dc:creator>Оськина Т.А.</dc:creator>
  <cp:lastModifiedBy>Олег</cp:lastModifiedBy>
  <cp:revision>104</cp:revision>
  <dcterms:created xsi:type="dcterms:W3CDTF">2009-10-07T17:55:06Z</dcterms:created>
  <dcterms:modified xsi:type="dcterms:W3CDTF">2012-06-17T18:53:29Z</dcterms:modified>
</cp:coreProperties>
</file>