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D3DE4-E5C0-471F-BE7A-90108F423C32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FD9D54-ED2C-49C4-82C1-1230FED54AA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3BE2F5-7543-46B5-8C5D-04D4C4F84D5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96A072-AC73-4C35-B8DA-CBEA0D8B9B2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B81CE1-C54E-41AD-BB23-65AB8F55BE8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A20FBD5-5557-48BE-A8DB-A4545CAA7B4E}" type="datetimeFigureOut">
              <a:rPr lang="ru-RU" smtClean="0"/>
              <a:t>22.11.2011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A4FBC6A-9B71-4875-BBB6-731AB7F0E8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Календарь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этапы его развития.</a:t>
            </a:r>
            <a:endParaRPr lang="ru-RU" sz="6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b="1" dirty="0" smtClean="0"/>
          </a:p>
          <a:p>
            <a:pPr marR="0"/>
            <a:endParaRPr lang="ru-RU" b="1" dirty="0" smtClean="0"/>
          </a:p>
          <a:p>
            <a:pPr marR="0"/>
            <a:r>
              <a:rPr lang="ru-RU" b="1" dirty="0" smtClean="0"/>
              <a:t>Исследовательская </a:t>
            </a:r>
            <a:r>
              <a:rPr lang="ru-RU" b="1" dirty="0" smtClean="0"/>
              <a:t>работа.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Юлианский календарь.</a:t>
            </a:r>
            <a:endParaRPr lang="ru-RU" sz="2000" b="1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7239000" cy="4846320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/>
              <a:t>был </a:t>
            </a:r>
            <a:r>
              <a:rPr lang="ru-RU" sz="2000" b="1" dirty="0" smtClean="0"/>
              <a:t>введен Гаем Юлием Цезарем в 45 до н.э.</a:t>
            </a:r>
          </a:p>
          <a:p>
            <a:r>
              <a:rPr lang="ru-RU" sz="2000" b="1" dirty="0" smtClean="0"/>
              <a:t>Юлианский </a:t>
            </a:r>
            <a:r>
              <a:rPr lang="ru-RU" sz="2000" b="1" dirty="0" smtClean="0"/>
              <a:t>календарь дает ошибку в 1 день за 128 лет. Поэтому каждые 128 лет дата равноденствия сдвигается на день назад по календарю.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Исламский </a:t>
            </a:r>
            <a:r>
              <a:rPr lang="ru-RU" sz="2800" b="1" i="1" dirty="0" smtClean="0">
                <a:solidFill>
                  <a:srgbClr val="FF0000"/>
                </a:solidFill>
              </a:rPr>
              <a:t>календарь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</a:p>
          <a:p>
            <a:pPr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Чисто </a:t>
            </a:r>
            <a:r>
              <a:rPr lang="ru-RU" sz="2400" dirty="0" smtClean="0"/>
              <a:t>лунный календарь.</a:t>
            </a:r>
          </a:p>
          <a:p>
            <a:pPr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 Год содержит 12  месяцев. </a:t>
            </a:r>
          </a:p>
          <a:p>
            <a:pPr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Неделя семидневная.</a:t>
            </a:r>
          </a:p>
          <a:p>
            <a:pPr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День отдыха – пятница.</a:t>
            </a:r>
            <a:endParaRPr lang="ru-RU" sz="2400" b="1" dirty="0" smtClean="0"/>
          </a:p>
          <a:p>
            <a:pPr algn="ctr">
              <a:buClr>
                <a:schemeClr val="accent3"/>
              </a:buClr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Иудейский календарь.</a:t>
            </a:r>
          </a:p>
          <a:p>
            <a:r>
              <a:rPr lang="ru-RU" sz="2400" dirty="0" smtClean="0"/>
              <a:t>Это солнечно-лунный календарь.</a:t>
            </a:r>
          </a:p>
          <a:p>
            <a:endParaRPr lang="ru-RU" sz="2400" dirty="0" smtClean="0"/>
          </a:p>
          <a:p>
            <a:r>
              <a:rPr lang="ru-RU" sz="2400" dirty="0" smtClean="0"/>
              <a:t> Каждый месяц еврейского календаря имеет знак зодиака. </a:t>
            </a:r>
          </a:p>
          <a:p>
            <a:pPr algn="ctr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200" b="1" i="1" dirty="0" smtClean="0">
                <a:solidFill>
                  <a:srgbClr val="FF0000"/>
                </a:solidFill>
              </a:rPr>
              <a:t>Русская пословица гласит: время – око истории.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714356"/>
            <a:ext cx="4038600" cy="1000132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 smtClean="0"/>
              <a:t>апрель </a:t>
            </a:r>
            <a:r>
              <a:rPr lang="ru-RU" sz="3200" dirty="0" smtClean="0"/>
              <a:t>– цветень       </a:t>
            </a:r>
          </a:p>
          <a:p>
            <a:r>
              <a:rPr lang="ru-RU" sz="3200" dirty="0" smtClean="0"/>
              <a:t> май – </a:t>
            </a:r>
            <a:r>
              <a:rPr lang="ru-RU" sz="3200" dirty="0" err="1" smtClean="0"/>
              <a:t>травень</a:t>
            </a:r>
            <a:r>
              <a:rPr lang="ru-RU" sz="3200" dirty="0" smtClean="0"/>
              <a:t>                     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</a:p>
          <a:p>
            <a:endParaRPr lang="ru-RU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86248" y="642918"/>
            <a:ext cx="4038600" cy="928694"/>
          </a:xfrm>
        </p:spPr>
        <p:txBody>
          <a:bodyPr>
            <a:normAutofit fontScale="55000" lnSpcReduction="20000"/>
          </a:bodyPr>
          <a:lstStyle/>
          <a:p>
            <a:endParaRPr lang="ru-RU" sz="3200" dirty="0" smtClean="0"/>
          </a:p>
          <a:p>
            <a:r>
              <a:rPr lang="ru-RU" sz="3200" dirty="0" smtClean="0"/>
              <a:t>ноябрь –листопад </a:t>
            </a:r>
          </a:p>
          <a:p>
            <a:r>
              <a:rPr lang="ru-RU" sz="3200" dirty="0" smtClean="0"/>
              <a:t>декабрь – студень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1571612"/>
            <a:ext cx="83581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onstantia" pitchFamily="18" charset="0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Constantia" pitchFamily="18" charset="0"/>
              </a:rPr>
              <a:t>Юлианский календарь просуществовал в России с XVII века до 1918 года.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285992"/>
            <a:ext cx="12858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Петр I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2285992"/>
            <a:ext cx="5500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 января 7208 г   считать 1 января 1700 г.</a:t>
            </a:r>
          </a:p>
          <a:p>
            <a:r>
              <a:rPr lang="ru-RU" b="1" dirty="0" smtClean="0"/>
              <a:t>Начал выпуск ежегодных гражданских календарей.</a:t>
            </a:r>
            <a:endParaRPr lang="ru-RU" b="1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3214686"/>
            <a:ext cx="835824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Что такое календарь?</a:t>
            </a:r>
          </a:p>
          <a:p>
            <a:r>
              <a:rPr lang="ru-RU" sz="1600" b="1" dirty="0" smtClean="0"/>
              <a:t>Когда вы родились?</a:t>
            </a:r>
          </a:p>
          <a:p>
            <a:r>
              <a:rPr lang="ru-RU" sz="1600" b="1" dirty="0" smtClean="0"/>
              <a:t>Какой сейчас век?</a:t>
            </a:r>
          </a:p>
          <a:p>
            <a:r>
              <a:rPr lang="ru-RU" sz="1600" b="1" dirty="0" smtClean="0"/>
              <a:t>Какой сегодня день, месяц, год и какой день недели?</a:t>
            </a:r>
          </a:p>
          <a:p>
            <a:r>
              <a:rPr lang="ru-RU" sz="1600" b="1" dirty="0" smtClean="0"/>
              <a:t>В каком году вы пошли в школу?</a:t>
            </a:r>
          </a:p>
          <a:p>
            <a:pPr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/>
              <a:t>Учащиеся 5 «А» представляют, что такое календарь, но не могут грамотно это объяснить.</a:t>
            </a:r>
          </a:p>
          <a:p>
            <a:pPr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/>
              <a:t> 95%  учащихся нашего класса знают, когда они родились ( век, год, месяц и день).</a:t>
            </a:r>
          </a:p>
          <a:p>
            <a:pPr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/>
              <a:t>97% назвали какой сегодня день по календарю и день недели.</a:t>
            </a:r>
          </a:p>
          <a:p>
            <a:pPr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/>
              <a:t>65% знают в каком году они пошли в школу.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500042"/>
            <a:ext cx="7786712" cy="592933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Работая </a:t>
            </a:r>
            <a:r>
              <a:rPr lang="ru-RU" sz="2000" b="1" dirty="0" smtClean="0">
                <a:solidFill>
                  <a:srgbClr val="FF0000"/>
                </a:solidFill>
              </a:rPr>
              <a:t>над этой темой, мы узнали много нового и интересного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dirty="0" smtClean="0"/>
              <a:t> </a:t>
            </a:r>
            <a:r>
              <a:rPr lang="ru-RU" sz="2000" b="1" dirty="0" smtClean="0"/>
              <a:t>Теперь мы знаем не только, этапы развития календаря, но какое значение имеет календарь в жизни человека.</a:t>
            </a:r>
            <a:endParaRPr lang="ru-RU" sz="20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000372"/>
            <a:ext cx="7143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nstantia" pitchFamily="18" charset="0"/>
              </a:rPr>
              <a:t>Данная работа имеет как теоретическую, так и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nstantia" pitchFamily="18" charset="0"/>
              </a:rPr>
              <a:t>практическую значимость. </a:t>
            </a:r>
          </a:p>
          <a:p>
            <a:pPr algn="ctr"/>
            <a:endParaRPr lang="ru-RU" sz="2000" dirty="0" smtClean="0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ru-RU" sz="2000" b="1" dirty="0" smtClean="0">
                <a:latin typeface="Constantia" pitchFamily="18" charset="0"/>
              </a:rPr>
              <a:t>Она может быть использована как материал для проведения уроков, классных часов, а также для создания экспозиции в школьном музее.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71546"/>
            <a:ext cx="7543824" cy="4948254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dirty="0" smtClean="0"/>
              <a:t> </a:t>
            </a:r>
            <a:r>
              <a:rPr lang="ru-RU" dirty="0" smtClean="0"/>
              <a:t> </a:t>
            </a:r>
            <a:r>
              <a:rPr lang="ru-RU" sz="2400" dirty="0" smtClean="0"/>
              <a:t>Ещё в  древние времена человек столкнулся с проблемой, как определять время, узнавать какой сейчас день, месяц, год. </a:t>
            </a:r>
          </a:p>
          <a:p>
            <a:pPr>
              <a:buFontTx/>
              <a:buNone/>
            </a:pPr>
            <a:endParaRPr lang="ru-RU" sz="2400" dirty="0" smtClean="0"/>
          </a:p>
          <a:p>
            <a:pPr>
              <a:buFontTx/>
              <a:buNone/>
            </a:pPr>
            <a:r>
              <a:rPr lang="ru-RU" sz="2400" dirty="0" smtClean="0"/>
              <a:t>   Мы привыкли жить по </a:t>
            </a:r>
            <a:r>
              <a:rPr lang="ru-RU" sz="2400" dirty="0" smtClean="0"/>
              <a:t>календарю</a:t>
            </a:r>
            <a:r>
              <a:rPr lang="ru-RU" sz="2400" dirty="0" smtClean="0"/>
              <a:t>, но ведь так </a:t>
            </a:r>
          </a:p>
          <a:p>
            <a:pPr>
              <a:buFontTx/>
              <a:buNone/>
            </a:pPr>
            <a:r>
              <a:rPr lang="ru-RU" sz="2400" dirty="0" smtClean="0"/>
              <a:t>                     было не всегда.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/>
          <p:cNvSpPr>
            <a:spLocks noChangeArrowheads="1"/>
          </p:cNvSpPr>
          <p:nvPr/>
        </p:nvSpPr>
        <p:spPr bwMode="gray">
          <a:xfrm>
            <a:off x="457200" y="2000240"/>
            <a:ext cx="7043758" cy="857256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когда и как возник календарь;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/>
          </a:p>
        </p:txBody>
      </p:sp>
      <p:sp>
        <p:nvSpPr>
          <p:cNvPr id="51203" name="AutoShape 3"/>
          <p:cNvSpPr>
            <a:spLocks noChangeArrowheads="1"/>
          </p:cNvSpPr>
          <p:nvPr/>
        </p:nvSpPr>
        <p:spPr bwMode="gray">
          <a:xfrm>
            <a:off x="323850" y="3644900"/>
            <a:ext cx="7391422" cy="712794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2.откуда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он пришёл  в нашу жизнь;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ru-RU" sz="3200" b="1" dirty="0"/>
          </a:p>
        </p:txBody>
      </p:sp>
      <p:sp>
        <p:nvSpPr>
          <p:cNvPr id="51204" name="AutoShape 4"/>
          <p:cNvSpPr>
            <a:spLocks noChangeArrowheads="1"/>
          </p:cNvSpPr>
          <p:nvPr/>
        </p:nvSpPr>
        <p:spPr bwMode="gray">
          <a:xfrm>
            <a:off x="500034" y="4857760"/>
            <a:ext cx="7000896" cy="1152512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rgbClr val="990099">
                  <a:gamma/>
                  <a:shade val="46275"/>
                  <a:invGamma/>
                </a:srgbClr>
              </a:gs>
              <a:gs pos="5000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3.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что общего, и какие различия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у календарей разных народов.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285875" y="285750"/>
            <a:ext cx="6121400" cy="1416050"/>
            <a:chOff x="199" y="768"/>
            <a:chExt cx="1680" cy="391"/>
          </a:xfrm>
        </p:grpSpPr>
        <p:sp>
          <p:nvSpPr>
            <p:cNvPr id="9223" name="AutoShape 7"/>
            <p:cNvSpPr>
              <a:spLocks noChangeArrowheads="1"/>
            </p:cNvSpPr>
            <p:nvPr/>
          </p:nvSpPr>
          <p:spPr bwMode="auto">
            <a:xfrm>
              <a:off x="199" y="775"/>
              <a:ext cx="1680" cy="384"/>
            </a:xfrm>
            <a:prstGeom prst="downArrowCallout">
              <a:avLst>
                <a:gd name="adj1" fmla="val 109375"/>
                <a:gd name="adj2" fmla="val 109375"/>
                <a:gd name="adj3" fmla="val 16667"/>
                <a:gd name="adj4" fmla="val 66667"/>
              </a:avLst>
            </a:prstGeom>
            <a:gradFill rotWithShape="1">
              <a:gsLst>
                <a:gs pos="0">
                  <a:srgbClr val="470047"/>
                </a:gs>
                <a:gs pos="50000">
                  <a:srgbClr val="990099"/>
                </a:gs>
                <a:gs pos="100000">
                  <a:srgbClr val="470047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576" y="768"/>
              <a:ext cx="93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2400" b="1"/>
            </a:p>
          </p:txBody>
        </p:sp>
      </p:grpSp>
      <p:sp>
        <p:nvSpPr>
          <p:cNvPr id="51214" name="WordArt 14"/>
          <p:cNvSpPr>
            <a:spLocks noChangeArrowheads="1" noChangeShapeType="1" noTextEdit="1"/>
          </p:cNvSpPr>
          <p:nvPr/>
        </p:nvSpPr>
        <p:spPr bwMode="auto">
          <a:xfrm>
            <a:off x="2124075" y="836613"/>
            <a:ext cx="4562475" cy="4667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2000" kern="10" normalizeH="1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Нам захотелось узнать: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  <p:bldP spid="51203" grpId="0" animBg="1"/>
      <p:bldP spid="51204" grpId="0" animBg="1"/>
      <p:bldP spid="512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1428751"/>
            <a:ext cx="8153400" cy="1428745"/>
          </a:xfrm>
          <a:gradFill rotWithShape="1">
            <a:gsLst>
              <a:gs pos="0">
                <a:schemeClr val="bg1"/>
              </a:gs>
              <a:gs pos="50000">
                <a:schemeClr val="accent1"/>
              </a:gs>
              <a:gs pos="100000">
                <a:schemeClr val="bg1"/>
              </a:gs>
            </a:gsLst>
            <a:lin ang="5400000" scaled="1"/>
          </a:gradFill>
          <a:effectLst>
            <a:prstShdw prst="shdw13" dist="190500" dir="2212194">
              <a:schemeClr val="hlink">
                <a:alpha val="50000"/>
              </a:schemeClr>
            </a:prstShdw>
          </a:effectLst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700" b="1" dirty="0" smtClean="0">
                <a:solidFill>
                  <a:schemeClr val="tx1"/>
                </a:solidFill>
              </a:rPr>
              <a:t>изучить историю  </a:t>
            </a:r>
            <a:r>
              <a:rPr lang="ru-RU" sz="2700" b="1" dirty="0" smtClean="0">
                <a:solidFill>
                  <a:schemeClr val="tx1"/>
                </a:solidFill>
              </a:rPr>
              <a:t>    календаря</a:t>
            </a:r>
            <a:r>
              <a:rPr lang="ru-RU" sz="2700" b="1" dirty="0" smtClean="0">
                <a:solidFill>
                  <a:schemeClr val="tx1"/>
                </a:solidFill>
              </a:rPr>
              <a:t>.</a:t>
            </a:r>
            <a:endParaRPr lang="ru-RU" sz="2700" b="1" dirty="0" smtClean="0">
              <a:solidFill>
                <a:schemeClr val="tx1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88913"/>
            <a:ext cx="7362825" cy="9540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Цель нашей работы </a:t>
            </a:r>
            <a:r>
              <a:rPr lang="ru-RU" sz="2800" dirty="0" smtClean="0">
                <a:solidFill>
                  <a:srgbClr val="FF0000"/>
                </a:solidFill>
              </a:rPr>
              <a:t>-</a:t>
            </a:r>
            <a:r>
              <a:rPr lang="ru-RU" sz="2800" dirty="0" smtClean="0"/>
              <a:t> </a:t>
            </a:r>
          </a:p>
        </p:txBody>
      </p:sp>
      <p:pic>
        <p:nvPicPr>
          <p:cNvPr id="35844" name="Picture 4" descr="bd0721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500438"/>
            <a:ext cx="216376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mph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9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/>
          <p:cNvSpPr>
            <a:spLocks noChangeArrowheads="1"/>
          </p:cNvSpPr>
          <p:nvPr/>
        </p:nvSpPr>
        <p:spPr bwMode="gray">
          <a:xfrm>
            <a:off x="357158" y="2285992"/>
            <a:ext cx="6429420" cy="1428758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1.изучить и проследить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в разных информационных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источниках этапы развития календаря;</a:t>
            </a:r>
          </a:p>
        </p:txBody>
      </p:sp>
      <p:sp>
        <p:nvSpPr>
          <p:cNvPr id="38915" name="AutoShape 3"/>
          <p:cNvSpPr>
            <a:spLocks noChangeArrowheads="1"/>
          </p:cNvSpPr>
          <p:nvPr/>
        </p:nvSpPr>
        <p:spPr bwMode="gray">
          <a:xfrm>
            <a:off x="214283" y="4000504"/>
            <a:ext cx="7715304" cy="922338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2.узнать, какие виды календарей существуют;</a:t>
            </a:r>
          </a:p>
        </p:txBody>
      </p:sp>
      <p:sp>
        <p:nvSpPr>
          <p:cNvPr id="38916" name="AutoShape 4"/>
          <p:cNvSpPr>
            <a:spLocks noChangeArrowheads="1"/>
          </p:cNvSpPr>
          <p:nvPr/>
        </p:nvSpPr>
        <p:spPr bwMode="gray">
          <a:xfrm>
            <a:off x="1" y="5429264"/>
            <a:ext cx="8001024" cy="1008062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rgbClr val="990099">
                  <a:gamma/>
                  <a:shade val="46275"/>
                  <a:invGamma/>
                </a:srgbClr>
              </a:gs>
              <a:gs pos="5000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endParaRPr lang="ru-RU" sz="2400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3. исследовать, что знают учащиеся нашего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класса об истории календаря.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lang="ru-RU" sz="2400" b="1" dirty="0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>
          <a:xfrm>
            <a:off x="2209800" y="188913"/>
            <a:ext cx="6610350" cy="576262"/>
          </a:xfrm>
        </p:spPr>
        <p:txBody>
          <a:bodyPr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400" dirty="0" smtClean="0"/>
              <a:t>изучить историю календаря.</a:t>
            </a:r>
            <a:r>
              <a:rPr lang="ru-RU" sz="2400" b="1" dirty="0" smtClean="0"/>
              <a:t> 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276600" y="1143000"/>
            <a:ext cx="3095625" cy="846138"/>
            <a:chOff x="192" y="810"/>
            <a:chExt cx="1680" cy="390"/>
          </a:xfrm>
        </p:grpSpPr>
        <p:sp>
          <p:nvSpPr>
            <p:cNvPr id="11276" name="AutoShape 7"/>
            <p:cNvSpPr>
              <a:spLocks noChangeArrowheads="1"/>
            </p:cNvSpPr>
            <p:nvPr/>
          </p:nvSpPr>
          <p:spPr bwMode="auto">
            <a:xfrm>
              <a:off x="192" y="816"/>
              <a:ext cx="1680" cy="384"/>
            </a:xfrm>
            <a:prstGeom prst="downArrowCallout">
              <a:avLst>
                <a:gd name="adj1" fmla="val 109375"/>
                <a:gd name="adj2" fmla="val 109375"/>
                <a:gd name="adj3" fmla="val 16667"/>
                <a:gd name="adj4" fmla="val 66667"/>
              </a:avLst>
            </a:prstGeom>
            <a:gradFill rotWithShape="1">
              <a:gsLst>
                <a:gs pos="0">
                  <a:srgbClr val="470047"/>
                </a:gs>
                <a:gs pos="50000">
                  <a:srgbClr val="990099"/>
                </a:gs>
                <a:gs pos="100000">
                  <a:srgbClr val="470047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1277" name="Text Box 8"/>
            <p:cNvSpPr txBox="1">
              <a:spLocks noChangeArrowheads="1"/>
            </p:cNvSpPr>
            <p:nvPr/>
          </p:nvSpPr>
          <p:spPr bwMode="auto">
            <a:xfrm>
              <a:off x="576" y="810"/>
              <a:ext cx="936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b="1">
                  <a:solidFill>
                    <a:schemeClr val="bg1"/>
                  </a:solidFill>
                </a:rPr>
                <a:t>Задачи:</a:t>
              </a:r>
            </a:p>
          </p:txBody>
        </p:sp>
      </p:grpSp>
      <p:pic>
        <p:nvPicPr>
          <p:cNvPr id="38921" name="Picture 9" descr="BD21319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052513"/>
            <a:ext cx="8610600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79388" y="188913"/>
            <a:ext cx="2016125" cy="906462"/>
            <a:chOff x="144" y="192"/>
            <a:chExt cx="864" cy="527"/>
          </a:xfrm>
        </p:grpSpPr>
        <p:sp>
          <p:nvSpPr>
            <p:cNvPr id="38923" name="AutoShape 11"/>
            <p:cNvSpPr>
              <a:spLocks noChangeArrowheads="1"/>
            </p:cNvSpPr>
            <p:nvPr/>
          </p:nvSpPr>
          <p:spPr bwMode="auto">
            <a:xfrm>
              <a:off x="144" y="192"/>
              <a:ext cx="864" cy="384"/>
            </a:xfrm>
            <a:prstGeom prst="homePlate">
              <a:avLst>
                <a:gd name="adj" fmla="val 56250"/>
              </a:avLst>
            </a:prstGeom>
            <a:gradFill rotWithShape="1">
              <a:gsLst>
                <a:gs pos="0">
                  <a:srgbClr val="990099">
                    <a:gamma/>
                    <a:shade val="46275"/>
                    <a:invGamma/>
                  </a:srgbClr>
                </a:gs>
                <a:gs pos="5000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924" name="Text Box 12"/>
            <p:cNvSpPr txBox="1">
              <a:spLocks noChangeArrowheads="1"/>
            </p:cNvSpPr>
            <p:nvPr/>
          </p:nvSpPr>
          <p:spPr bwMode="auto">
            <a:xfrm>
              <a:off x="192" y="240"/>
              <a:ext cx="671" cy="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Цель:</a:t>
              </a:r>
              <a:br>
                <a: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</a:b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13" name="Picture 6" descr="35169_small_pho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1428736"/>
            <a:ext cx="19954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5" grpId="0" animBg="1"/>
      <p:bldP spid="38916" grpId="0" animBg="1"/>
      <p:bldP spid="3891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ChangeArrowheads="1"/>
          </p:cNvSpPr>
          <p:nvPr/>
        </p:nvSpPr>
        <p:spPr bwMode="gray">
          <a:xfrm>
            <a:off x="214282" y="2285992"/>
            <a:ext cx="7810525" cy="1000124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Анализ и систематизация собранной информации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0963" name="AutoShape 3"/>
          <p:cNvSpPr>
            <a:spLocks noChangeArrowheads="1"/>
          </p:cNvSpPr>
          <p:nvPr/>
        </p:nvSpPr>
        <p:spPr bwMode="gray">
          <a:xfrm>
            <a:off x="214282" y="3643314"/>
            <a:ext cx="7739087" cy="1071571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2.Поездка в Музей-заповедник «Томская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писаница»  на поляну времени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 .</a:t>
            </a:r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gray">
          <a:xfrm>
            <a:off x="285720" y="5214950"/>
            <a:ext cx="8029602" cy="928706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rgbClr val="990099">
                  <a:gamma/>
                  <a:shade val="46275"/>
                  <a:invGamma/>
                </a:srgbClr>
              </a:gs>
              <a:gs pos="5000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3. О</a:t>
            </a:r>
            <a:r>
              <a:rPr lang="ru-RU" sz="2400" b="1" dirty="0">
                <a:solidFill>
                  <a:schemeClr val="bg1"/>
                </a:solidFill>
                <a:latin typeface="+mn-lt"/>
              </a:rPr>
              <a:t>прос учащихся 5 «А» класса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статистическая обработка результатов опроса;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title"/>
          </p:nvPr>
        </p:nvSpPr>
        <p:spPr>
          <a:xfrm>
            <a:off x="2209800" y="0"/>
            <a:ext cx="6465888" cy="714356"/>
          </a:xfrm>
        </p:spPr>
        <p:txBody>
          <a:bodyPr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400" dirty="0" smtClean="0"/>
              <a:t>изучить историю календаря.</a:t>
            </a:r>
            <a:r>
              <a:rPr lang="ru-RU" sz="2400" b="1" dirty="0" smtClean="0"/>
              <a:t> </a:t>
            </a:r>
          </a:p>
        </p:txBody>
      </p:sp>
      <p:pic>
        <p:nvPicPr>
          <p:cNvPr id="40966" name="Picture 6" descr="BD21319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908050"/>
            <a:ext cx="8610600" cy="10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62000" y="304800"/>
            <a:ext cx="1371600" cy="906463"/>
            <a:chOff x="144" y="192"/>
            <a:chExt cx="864" cy="571"/>
          </a:xfrm>
        </p:grpSpPr>
        <p:sp>
          <p:nvSpPr>
            <p:cNvPr id="40968" name="AutoShape 8"/>
            <p:cNvSpPr>
              <a:spLocks noChangeArrowheads="1"/>
            </p:cNvSpPr>
            <p:nvPr/>
          </p:nvSpPr>
          <p:spPr bwMode="auto">
            <a:xfrm>
              <a:off x="144" y="192"/>
              <a:ext cx="864" cy="384"/>
            </a:xfrm>
            <a:prstGeom prst="homePlate">
              <a:avLst>
                <a:gd name="adj" fmla="val 56250"/>
              </a:avLst>
            </a:prstGeom>
            <a:gradFill rotWithShape="1">
              <a:gsLst>
                <a:gs pos="0">
                  <a:srgbClr val="990099">
                    <a:gamma/>
                    <a:shade val="46275"/>
                    <a:invGamma/>
                  </a:srgbClr>
                </a:gs>
                <a:gs pos="5000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0969" name="Text Box 9"/>
            <p:cNvSpPr txBox="1">
              <a:spLocks noChangeArrowheads="1"/>
            </p:cNvSpPr>
            <p:nvPr/>
          </p:nvSpPr>
          <p:spPr bwMode="auto">
            <a:xfrm>
              <a:off x="192" y="240"/>
              <a:ext cx="672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Цель:</a:t>
              </a:r>
              <a:br>
                <a: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</a:b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286000" y="1125538"/>
            <a:ext cx="4724400" cy="863600"/>
            <a:chOff x="1632" y="768"/>
            <a:chExt cx="2976" cy="619"/>
          </a:xfrm>
        </p:grpSpPr>
        <p:sp>
          <p:nvSpPr>
            <p:cNvPr id="12297" name="AutoShape 11"/>
            <p:cNvSpPr>
              <a:spLocks noChangeArrowheads="1"/>
            </p:cNvSpPr>
            <p:nvPr/>
          </p:nvSpPr>
          <p:spPr bwMode="auto">
            <a:xfrm>
              <a:off x="1632" y="768"/>
              <a:ext cx="2880" cy="619"/>
            </a:xfrm>
            <a:prstGeom prst="downArrowCallout">
              <a:avLst>
                <a:gd name="adj1" fmla="val 116317"/>
                <a:gd name="adj2" fmla="val 116317"/>
                <a:gd name="adj3" fmla="val 16667"/>
                <a:gd name="adj4" fmla="val 66667"/>
              </a:avLst>
            </a:prstGeom>
            <a:gradFill rotWithShape="1">
              <a:gsLst>
                <a:gs pos="0">
                  <a:srgbClr val="470047"/>
                </a:gs>
                <a:gs pos="50000">
                  <a:srgbClr val="990099"/>
                </a:gs>
                <a:gs pos="100000">
                  <a:srgbClr val="470047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2298" name="Text Box 12"/>
            <p:cNvSpPr txBox="1">
              <a:spLocks noChangeArrowheads="1"/>
            </p:cNvSpPr>
            <p:nvPr/>
          </p:nvSpPr>
          <p:spPr bwMode="auto">
            <a:xfrm>
              <a:off x="1824" y="768"/>
              <a:ext cx="2784" cy="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b="1">
                  <a:solidFill>
                    <a:schemeClr val="bg1"/>
                  </a:solidFill>
                </a:rPr>
                <a:t>Методы исследования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3" grpId="0" animBg="1"/>
      <p:bldP spid="40964" grpId="0" animBg="1"/>
      <p:bldP spid="4096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00042"/>
            <a:ext cx="6572264" cy="2857521"/>
          </a:xfrm>
        </p:spPr>
        <p:txBody>
          <a:bodyPr>
            <a:normAutofit/>
          </a:bodyPr>
          <a:lstStyle/>
          <a:p>
            <a:pPr marR="0" algn="l">
              <a:lnSpc>
                <a:spcPct val="90000"/>
              </a:lnSpc>
            </a:pPr>
            <a:r>
              <a:rPr lang="ru-RU" sz="2400" b="1" dirty="0" smtClean="0"/>
              <a:t>Слово </a:t>
            </a:r>
            <a:r>
              <a:rPr lang="ru-RU" sz="2400" b="1" dirty="0" smtClean="0">
                <a:solidFill>
                  <a:srgbClr val="FF0000"/>
                </a:solidFill>
              </a:rPr>
              <a:t>«календарь» </a:t>
            </a:r>
            <a:r>
              <a:rPr lang="ru-RU" sz="2400" b="1" dirty="0" smtClean="0"/>
              <a:t>пришло к нам от древних римлян.</a:t>
            </a:r>
          </a:p>
          <a:p>
            <a:pPr marR="0" algn="l">
              <a:lnSpc>
                <a:spcPct val="90000"/>
              </a:lnSpc>
            </a:pPr>
            <a:r>
              <a:rPr lang="ru-RU" sz="2400" dirty="0" smtClean="0"/>
              <a:t> </a:t>
            </a:r>
          </a:p>
          <a:p>
            <a:pPr marR="0" algn="l">
              <a:lnSpc>
                <a:spcPct val="90000"/>
              </a:lnSpc>
            </a:pPr>
            <a:r>
              <a:rPr lang="ru-RU" sz="2400" b="1" dirty="0" smtClean="0"/>
              <a:t>Оно произошло от латинских слов– провозглашать и долговая книга.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714612" y="3500438"/>
            <a:ext cx="6215076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latin typeface="Constantia" pitchFamily="18" charset="0"/>
              </a:rPr>
              <a:t> </a:t>
            </a:r>
          </a:p>
          <a:p>
            <a:endParaRPr lang="ru-RU" sz="4000" b="1" i="1" dirty="0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ru-RU" sz="2400" b="1" i="1" dirty="0" err="1">
                <a:solidFill>
                  <a:srgbClr val="FF0000"/>
                </a:solidFill>
                <a:latin typeface="Constantia" pitchFamily="18" charset="0"/>
              </a:rPr>
              <a:t>Календа́рь</a:t>
            </a:r>
            <a:r>
              <a:rPr lang="ru-RU" sz="2400" b="1" i="1" dirty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dirty="0">
                <a:latin typeface="Constantia" pitchFamily="18" charset="0"/>
              </a:rPr>
              <a:t>— система счисления больших промежутков времени.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49" y="500063"/>
            <a:ext cx="5772163" cy="571483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i="1" dirty="0" smtClean="0">
                <a:solidFill>
                  <a:srgbClr val="FFFF00"/>
                </a:solidFill>
              </a:rPr>
              <a:t>Европейский календарь.</a:t>
            </a:r>
            <a:endParaRPr lang="ru-RU" sz="2400" dirty="0" smtClean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1500174"/>
            <a:ext cx="6072201" cy="5000639"/>
          </a:xfrm>
        </p:spPr>
        <p:txBody>
          <a:bodyPr/>
          <a:lstStyle/>
          <a:p>
            <a:pPr marR="0" algn="l"/>
            <a:r>
              <a:rPr lang="ru-RU" sz="2000" b="1" dirty="0" smtClean="0"/>
              <a:t>Истоки европейского календаря идут из римского республиканского календаря. </a:t>
            </a:r>
          </a:p>
          <a:p>
            <a:pPr marR="0" algn="l"/>
            <a:endParaRPr lang="ru-RU" sz="2000" b="1" dirty="0" smtClean="0"/>
          </a:p>
          <a:p>
            <a:pPr marR="0" algn="l"/>
            <a:r>
              <a:rPr lang="ru-RU" sz="2000" b="1" dirty="0" smtClean="0"/>
              <a:t>На его основе появился юлианский календарь и в последствии современный григорианский. </a:t>
            </a:r>
          </a:p>
          <a:p>
            <a:pPr marR="0" algn="l"/>
            <a:endParaRPr lang="ru-RU" sz="2000" b="1" dirty="0" smtClean="0"/>
          </a:p>
          <a:p>
            <a:pPr marR="0" algn="l"/>
            <a:r>
              <a:rPr lang="ru-RU" sz="2000" b="1" dirty="0" smtClean="0"/>
              <a:t>Именно его можно считать прародителем современного календаря.</a:t>
            </a:r>
          </a:p>
          <a:p>
            <a:pPr marR="0"/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94316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Египетский календарь.</a:t>
            </a:r>
            <a:endParaRPr lang="ru-RU" sz="2000" b="1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229600" cy="4389438"/>
          </a:xfrm>
        </p:spPr>
        <p:txBody>
          <a:bodyPr/>
          <a:lstStyle/>
          <a:p>
            <a:r>
              <a:rPr lang="ru-RU" sz="2800" b="1" dirty="0" smtClean="0"/>
              <a:t>  </a:t>
            </a:r>
            <a:r>
              <a:rPr lang="ru-RU" sz="2000" b="1" dirty="0" smtClean="0"/>
              <a:t>Год длился 365 дней и составлял 12 месяцев по 30 дней каждый + дополнительные 5 дней.</a:t>
            </a:r>
          </a:p>
          <a:p>
            <a:r>
              <a:rPr lang="ru-RU" sz="2000" b="1" dirty="0" smtClean="0"/>
              <a:t>Месяцы </a:t>
            </a:r>
            <a:r>
              <a:rPr lang="ru-RU" sz="2000" b="1" dirty="0" smtClean="0"/>
              <a:t>были сгруппированы по четыре, образуя сезоны.</a:t>
            </a:r>
          </a:p>
          <a:p>
            <a:r>
              <a:rPr lang="ru-RU" sz="2000" b="1" dirty="0" smtClean="0"/>
              <a:t>Год </a:t>
            </a:r>
            <a:r>
              <a:rPr lang="ru-RU" sz="2000" b="1" dirty="0" smtClean="0"/>
              <a:t>1, месяц 2 </a:t>
            </a:r>
            <a:r>
              <a:rPr lang="ru-RU" sz="2000" b="1" dirty="0" smtClean="0"/>
              <a:t>сезона </a:t>
            </a:r>
            <a:r>
              <a:rPr lang="ru-RU" sz="2000" b="1" dirty="0" smtClean="0"/>
              <a:t>разлива, день 5 правления фараона</a:t>
            </a:r>
            <a:r>
              <a:rPr lang="ru-RU" sz="2000" b="1" dirty="0" smtClean="0"/>
              <a:t>.</a:t>
            </a:r>
          </a:p>
          <a:p>
            <a:pPr algn="ctr"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Древнегреческий календарь</a:t>
            </a:r>
            <a:r>
              <a:rPr lang="ru-RU" sz="2000" b="1" i="1" dirty="0" smtClean="0">
                <a:solidFill>
                  <a:srgbClr val="FF0000"/>
                </a:solidFill>
              </a:rPr>
              <a:t>.</a:t>
            </a:r>
          </a:p>
          <a:p>
            <a:pPr algn="ctr">
              <a:buNone/>
            </a:pPr>
            <a:endParaRPr lang="ru-RU" sz="20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143248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Это был лунно-солнечный календарь. </a:t>
            </a:r>
          </a:p>
          <a:p>
            <a:r>
              <a:rPr lang="ru-RU" b="1" dirty="0" smtClean="0"/>
              <a:t>Начало года приходилось на середину лета.</a:t>
            </a:r>
          </a:p>
          <a:p>
            <a:r>
              <a:rPr lang="ru-RU" b="1" dirty="0" smtClean="0"/>
              <a:t> Во второй половине 3 века до н. э. было введено летосчисление от первых Олимпийских игр.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27</TotalTime>
  <Words>564</Words>
  <Application>Microsoft Office PowerPoint</Application>
  <PresentationFormat>Экран (4:3)</PresentationFormat>
  <Paragraphs>94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Календарь и этапы его развития.</vt:lpstr>
      <vt:lpstr>Слайд 2</vt:lpstr>
      <vt:lpstr>Слайд 3</vt:lpstr>
      <vt:lpstr>   изучить историю      календаря.</vt:lpstr>
      <vt:lpstr>изучить историю календаря. </vt:lpstr>
      <vt:lpstr>изучить историю календаря. </vt:lpstr>
      <vt:lpstr>Слайд 7</vt:lpstr>
      <vt:lpstr>Европейский календарь.</vt:lpstr>
      <vt:lpstr>Египетский календарь.</vt:lpstr>
      <vt:lpstr>Юлианский календарь.</vt:lpstr>
      <vt:lpstr>Русская пословица гласит: время – око истории. 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Календарь и этапы его развития.</dc:title>
  <dc:creator>Admin</dc:creator>
  <cp:lastModifiedBy>Admin</cp:lastModifiedBy>
  <cp:revision>3</cp:revision>
  <dcterms:created xsi:type="dcterms:W3CDTF">2011-11-22T09:07:58Z</dcterms:created>
  <dcterms:modified xsi:type="dcterms:W3CDTF">2011-11-22T09:35:02Z</dcterms:modified>
</cp:coreProperties>
</file>