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4" y="-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26FAA3-5FF7-48A3-AEC3-C4DB8FFD8B0F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A09EBC-D4B7-485A-94BE-15107F4293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203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Насертдинова</a:t>
            </a:r>
            <a:r>
              <a:rPr lang="ru-RU" dirty="0" smtClean="0"/>
              <a:t> Лилия </a:t>
            </a:r>
            <a:r>
              <a:rPr lang="ru-RU" dirty="0" err="1" smtClean="0"/>
              <a:t>Мансуровна</a:t>
            </a:r>
            <a:r>
              <a:rPr lang="ru-RU" dirty="0" smtClean="0"/>
              <a:t> воспитатель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A09EBC-D4B7-485A-94BE-15107F42938B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0979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B48A3-3F84-4E26-A716-F6061CFA64F8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BBF6A-FF51-4361-8A41-6A2BA2D2E4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B48A3-3F84-4E26-A716-F6061CFA64F8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BBF6A-FF51-4361-8A41-6A2BA2D2E4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B48A3-3F84-4E26-A716-F6061CFA64F8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BBF6A-FF51-4361-8A41-6A2BA2D2E4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B48A3-3F84-4E26-A716-F6061CFA64F8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BBF6A-FF51-4361-8A41-6A2BA2D2E4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B48A3-3F84-4E26-A716-F6061CFA64F8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BBF6A-FF51-4361-8A41-6A2BA2D2E4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B48A3-3F84-4E26-A716-F6061CFA64F8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BBF6A-FF51-4361-8A41-6A2BA2D2E4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B48A3-3F84-4E26-A716-F6061CFA64F8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BBF6A-FF51-4361-8A41-6A2BA2D2E4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B48A3-3F84-4E26-A716-F6061CFA64F8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BBF6A-FF51-4361-8A41-6A2BA2D2E4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B48A3-3F84-4E26-A716-F6061CFA64F8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BBF6A-FF51-4361-8A41-6A2BA2D2E4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B48A3-3F84-4E26-A716-F6061CFA64F8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BBF6A-FF51-4361-8A41-6A2BA2D2E4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B48A3-3F84-4E26-A716-F6061CFA64F8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BBF6A-FF51-4361-8A41-6A2BA2D2E4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79B48A3-3F84-4E26-A716-F6061CFA64F8}" type="datetimeFigureOut">
              <a:rPr lang="ru-RU" smtClean="0"/>
              <a:pPr/>
              <a:t>28.04.2013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BEBBF6A-FF51-4361-8A41-6A2BA2D2E4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slide" Target="slide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image" Target="../media/image1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рам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34522" y="0"/>
            <a:ext cx="9413045" cy="6858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pic>
        <p:nvPicPr>
          <p:cNvPr id="5" name="Picture 6" descr="arg-newtrain-sm[1]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60800" y="5094288"/>
            <a:ext cx="1762125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747622" y="1412776"/>
            <a:ext cx="36487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ungsuh" pitchFamily="18" charset="-127"/>
                <a:ea typeface="Gungsuh" pitchFamily="18" charset="-127"/>
              </a:rPr>
              <a:t>Загадки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56751" y="2492896"/>
            <a:ext cx="2414444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ru-RU" sz="8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</a:p>
          <a:p>
            <a:pPr algn="ctr"/>
            <a:r>
              <a:rPr lang="ru-RU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ПДД</a:t>
            </a:r>
            <a:endParaRPr lang="ru-RU" sz="8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428604"/>
            <a:ext cx="37593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Насертдинова</a:t>
            </a:r>
            <a:r>
              <a:rPr lang="ru-RU" dirty="0" smtClean="0"/>
              <a:t> Лилия </a:t>
            </a:r>
            <a:r>
              <a:rPr lang="ru-RU" dirty="0" err="1" smtClean="0"/>
              <a:t>Мансуровна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792572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J0387578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95" t="8661" r="5795" b="8661"/>
          <a:stretch>
            <a:fillRect/>
          </a:stretch>
        </p:blipFill>
        <p:spPr>
          <a:xfrm>
            <a:off x="6300192" y="3231718"/>
            <a:ext cx="2308225" cy="3022600"/>
          </a:xfrm>
          <a:prstGeom prst="rect">
            <a:avLst/>
          </a:prstGeom>
          <a:solidFill>
            <a:schemeClr val="accent1">
              <a:alpha val="0"/>
            </a:schemeClr>
          </a:soli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584" name="Picture 8" descr="5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844675"/>
            <a:ext cx="4030662" cy="439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25110" y="692696"/>
            <a:ext cx="59586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Молодец дорога!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551494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8" name="Picture 12" descr="8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3800" y="4797425"/>
            <a:ext cx="3803650" cy="172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102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773238"/>
            <a:ext cx="8229600" cy="4525962"/>
          </a:xfrm>
          <a:prstGeom prst="rect">
            <a:avLst/>
          </a:prstGeom>
        </p:spPr>
        <p:txBody>
          <a:bodyPr/>
          <a:lstStyle/>
          <a:p>
            <a:pPr>
              <a:buFontTx/>
              <a:buNone/>
            </a:pPr>
            <a:r>
              <a:rPr lang="ru-RU" sz="4000" dirty="0">
                <a:solidFill>
                  <a:srgbClr val="008000"/>
                </a:solidFill>
              </a:rPr>
              <a:t>На двух колесах я качу, </a:t>
            </a:r>
          </a:p>
          <a:p>
            <a:pPr>
              <a:buFontTx/>
              <a:buNone/>
            </a:pPr>
            <a:r>
              <a:rPr lang="ru-RU" sz="4000" dirty="0">
                <a:solidFill>
                  <a:srgbClr val="008000"/>
                </a:solidFill>
              </a:rPr>
              <a:t>Двумя педалями верчу,</a:t>
            </a:r>
          </a:p>
          <a:p>
            <a:pPr>
              <a:buFontTx/>
              <a:buNone/>
            </a:pPr>
            <a:r>
              <a:rPr lang="ru-RU" sz="4000" dirty="0">
                <a:solidFill>
                  <a:srgbClr val="008000"/>
                </a:solidFill>
              </a:rPr>
              <a:t>За руль держусь, гляжу вперед </a:t>
            </a:r>
          </a:p>
          <a:p>
            <a:pPr>
              <a:buFontTx/>
              <a:buNone/>
            </a:pPr>
            <a:r>
              <a:rPr lang="ru-RU" sz="4000" dirty="0">
                <a:solidFill>
                  <a:srgbClr val="008000"/>
                </a:solidFill>
              </a:rPr>
              <a:t>И  вижу - скоро…</a:t>
            </a:r>
            <a:endParaRPr lang="ru-RU" sz="4000" b="1" dirty="0">
              <a:solidFill>
                <a:srgbClr val="008000"/>
              </a:solidFill>
            </a:endParaRPr>
          </a:p>
          <a:p>
            <a:pPr>
              <a:buFontTx/>
              <a:buNone/>
            </a:pPr>
            <a:endParaRPr lang="ru-RU" sz="4000" dirty="0">
              <a:solidFill>
                <a:srgbClr val="008000"/>
              </a:solidFill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2632075" y="4371975"/>
            <a:ext cx="6511925" cy="1143000"/>
          </a:xfrm>
          <a:noFill/>
          <a:ln/>
        </p:spPr>
        <p:txBody>
          <a:bodyPr/>
          <a:lstStyle/>
          <a:p>
            <a:pPr marL="0" indent="0">
              <a:buNone/>
            </a:pPr>
            <a:r>
              <a:rPr lang="ru-RU" sz="4000" dirty="0" smtClean="0">
                <a:solidFill>
                  <a:srgbClr val="FFFF00"/>
                </a:solidFill>
              </a:rPr>
              <a:t> 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7380288" y="6092825"/>
            <a:ext cx="1225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Поворот </a:t>
            </a:r>
          </a:p>
        </p:txBody>
      </p:sp>
      <p:pic>
        <p:nvPicPr>
          <p:cNvPr id="4106" name="Picture 10" descr="pict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4797425"/>
            <a:ext cx="4206875" cy="174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2751138" y="6040438"/>
            <a:ext cx="12176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Переход </a:t>
            </a: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7380288" y="6092825"/>
            <a:ext cx="1225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b="1"/>
              <a:t>Поворот </a:t>
            </a:r>
          </a:p>
        </p:txBody>
      </p:sp>
      <p:sp>
        <p:nvSpPr>
          <p:cNvPr id="4110" name="AutoShape 1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447925" y="188640"/>
            <a:ext cx="4248150" cy="17272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111" name="AutoShape 1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23850" y="4724400"/>
            <a:ext cx="4248150" cy="1727200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954944" y="161514"/>
            <a:ext cx="602761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Подумай и скажи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по картинке 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448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J0387578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95" t="8661" r="5795" b="8661"/>
          <a:stretch>
            <a:fillRect/>
          </a:stretch>
        </p:blipFill>
        <p:spPr>
          <a:xfrm>
            <a:off x="5796136" y="3212976"/>
            <a:ext cx="2308225" cy="3022600"/>
          </a:xfrm>
          <a:prstGeom prst="rect">
            <a:avLst/>
          </a:prstGeom>
          <a:solidFill>
            <a:schemeClr val="accent1">
              <a:alpha val="0"/>
            </a:schemeClr>
          </a:soli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9" name="Picture 7" descr="8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2708275"/>
            <a:ext cx="3803650" cy="338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2824163" y="5656263"/>
            <a:ext cx="13382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000" b="1"/>
              <a:t>Поворот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980728"/>
            <a:ext cx="63466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Молодец поворот!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233685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>
              <a:buFontTx/>
              <a:buNone/>
            </a:pPr>
            <a:r>
              <a:rPr lang="ru-RU" sz="4400">
                <a:solidFill>
                  <a:srgbClr val="008000"/>
                </a:solidFill>
              </a:rPr>
              <a:t>У машины — есть,</a:t>
            </a:r>
          </a:p>
          <a:p>
            <a:pPr>
              <a:buFontTx/>
              <a:buNone/>
            </a:pPr>
            <a:r>
              <a:rPr lang="ru-RU" sz="4400">
                <a:solidFill>
                  <a:srgbClr val="008000"/>
                </a:solidFill>
              </a:rPr>
              <a:t>У телеги — есть,</a:t>
            </a:r>
          </a:p>
          <a:p>
            <a:pPr>
              <a:buFontTx/>
              <a:buNone/>
            </a:pPr>
            <a:r>
              <a:rPr lang="ru-RU" sz="4400">
                <a:solidFill>
                  <a:srgbClr val="008000"/>
                </a:solidFill>
              </a:rPr>
              <a:t>У велосипеда — есть,</a:t>
            </a:r>
          </a:p>
          <a:p>
            <a:pPr>
              <a:buFontTx/>
              <a:buNone/>
            </a:pPr>
            <a:r>
              <a:rPr lang="ru-RU" sz="4400">
                <a:solidFill>
                  <a:srgbClr val="008000"/>
                </a:solidFill>
              </a:rPr>
              <a:t>А у поезда — не счесть. </a:t>
            </a:r>
            <a:endParaRPr lang="ru-RU" sz="4400" b="1">
              <a:solidFill>
                <a:srgbClr val="008000"/>
              </a:solidFill>
            </a:endParaRPr>
          </a:p>
          <a:p>
            <a:pPr>
              <a:buFontTx/>
              <a:buNone/>
            </a:pPr>
            <a:endParaRPr lang="ru-RU" sz="4400">
              <a:solidFill>
                <a:srgbClr val="008000"/>
              </a:solidFill>
            </a:endParaRPr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 marL="0" indent="0">
              <a:buNone/>
            </a:pPr>
            <a:r>
              <a:rPr lang="ru-RU" sz="4000" dirty="0" smtClean="0">
                <a:solidFill>
                  <a:srgbClr val="FFFF00"/>
                </a:solidFill>
              </a:rPr>
              <a:t> 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33798" name="Picture 6" descr="pict3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4797425"/>
            <a:ext cx="1751012" cy="187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799" name="Picture 7" descr="pict3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724400"/>
            <a:ext cx="1792287" cy="187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800" name="Picture 8" descr="руль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788" y="4797425"/>
            <a:ext cx="184785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3801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588125" y="4797425"/>
            <a:ext cx="1800225" cy="1800225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3802" name="AutoShape 1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492500" y="4724400"/>
            <a:ext cx="1800225" cy="1800225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380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4213" y="4797425"/>
            <a:ext cx="1800225" cy="1800225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60122" y="44026"/>
            <a:ext cx="703429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Подумай и скажи по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картинке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766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J0387578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95" t="8661" r="5795" b="8661"/>
          <a:stretch>
            <a:fillRect/>
          </a:stretch>
        </p:blipFill>
        <p:spPr>
          <a:xfrm>
            <a:off x="6444208" y="2520950"/>
            <a:ext cx="2308225" cy="3022600"/>
          </a:xfrm>
          <a:prstGeom prst="rect">
            <a:avLst/>
          </a:prstGeom>
          <a:solidFill>
            <a:schemeClr val="accent1">
              <a:alpha val="0"/>
            </a:schemeClr>
          </a:soli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8918" name="Picture 6" descr="pict4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311" y="2205335"/>
            <a:ext cx="5400675" cy="379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79712" y="188640"/>
            <a:ext cx="458170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Молодец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Это трамвай!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532089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367" y="306521"/>
            <a:ext cx="881523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Спасибо за внимание</a:t>
            </a:r>
          </a:p>
          <a:p>
            <a:pPr algn="ctr"/>
            <a:r>
              <a:rPr lang="ru-RU" sz="5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М</a:t>
            </a:r>
            <a:r>
              <a:rPr lang="ru-RU" sz="54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олодцы!</a:t>
            </a:r>
            <a:endParaRPr lang="ru-RU" sz="54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0750" y="2060847"/>
            <a:ext cx="4762500" cy="4616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959844" y="6273249"/>
            <a:ext cx="218418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Viki.rdf.ru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6730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WordArt 4"/>
          <p:cNvSpPr>
            <a:spLocks noChangeArrowheads="1" noChangeShapeType="1" noTextEdit="1"/>
          </p:cNvSpPr>
          <p:nvPr/>
        </p:nvSpPr>
        <p:spPr bwMode="auto">
          <a:xfrm>
            <a:off x="1979613" y="549275"/>
            <a:ext cx="6707187" cy="5576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Tx/>
              <a:buNone/>
            </a:pPr>
            <a:r>
              <a:rPr lang="ru-RU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8200"/>
                    </a:gs>
                    <a:gs pos="5001">
                      <a:srgbClr val="FF0000"/>
                    </a:gs>
                    <a:gs pos="17501">
                      <a:srgbClr val="BA0066"/>
                    </a:gs>
                    <a:gs pos="35000">
                      <a:srgbClr val="66008F"/>
                    </a:gs>
                    <a:gs pos="50000">
                      <a:srgbClr val="000082"/>
                    </a:gs>
                    <a:gs pos="65000">
                      <a:srgbClr val="66008F"/>
                    </a:gs>
                    <a:gs pos="82500">
                      <a:srgbClr val="BA0066"/>
                    </a:gs>
                    <a:gs pos="95000">
                      <a:srgbClr val="FF0000"/>
                    </a:gs>
                    <a:gs pos="100000">
                      <a:srgbClr val="FF8200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Светофорик  задаст</a:t>
            </a:r>
          </a:p>
          <a:p>
            <a:pPr algn="ctr">
              <a:buFontTx/>
              <a:buNone/>
            </a:pPr>
            <a:r>
              <a:rPr lang="ru-RU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8200"/>
                    </a:gs>
                    <a:gs pos="5001">
                      <a:srgbClr val="FF0000"/>
                    </a:gs>
                    <a:gs pos="17501">
                      <a:srgbClr val="BA0066"/>
                    </a:gs>
                    <a:gs pos="35000">
                      <a:srgbClr val="66008F"/>
                    </a:gs>
                    <a:gs pos="50000">
                      <a:srgbClr val="000082"/>
                    </a:gs>
                    <a:gs pos="65000">
                      <a:srgbClr val="66008F"/>
                    </a:gs>
                    <a:gs pos="82500">
                      <a:srgbClr val="BA0066"/>
                    </a:gs>
                    <a:gs pos="95000">
                      <a:srgbClr val="FF0000"/>
                    </a:gs>
                    <a:gs pos="100000">
                      <a:srgbClr val="FF8200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тебе вопросы и загадки,</a:t>
            </a:r>
          </a:p>
          <a:p>
            <a:pPr algn="ctr">
              <a:buFontTx/>
              <a:buNone/>
            </a:pPr>
            <a:r>
              <a:rPr lang="ru-RU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8200"/>
                    </a:gs>
                    <a:gs pos="5001">
                      <a:srgbClr val="FF0000"/>
                    </a:gs>
                    <a:gs pos="17501">
                      <a:srgbClr val="BA0066"/>
                    </a:gs>
                    <a:gs pos="35000">
                      <a:srgbClr val="66008F"/>
                    </a:gs>
                    <a:gs pos="50000">
                      <a:srgbClr val="000082"/>
                    </a:gs>
                    <a:gs pos="65000">
                      <a:srgbClr val="66008F"/>
                    </a:gs>
                    <a:gs pos="82500">
                      <a:srgbClr val="BA0066"/>
                    </a:gs>
                    <a:gs pos="95000">
                      <a:srgbClr val="FF0000"/>
                    </a:gs>
                    <a:gs pos="100000">
                      <a:srgbClr val="FF8200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а ты постарайся на них ответить.</a:t>
            </a:r>
          </a:p>
        </p:txBody>
      </p:sp>
      <p:pic>
        <p:nvPicPr>
          <p:cNvPr id="10245" name="Picture 5" descr="светофор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12875" cy="501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4587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900113" y="1484313"/>
            <a:ext cx="7127875" cy="344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008000"/>
                </a:solidFill>
              </a:rPr>
              <a:t>Удивительный вагон! </a:t>
            </a:r>
            <a:br>
              <a:rPr lang="ru-RU" sz="4400" b="1">
                <a:solidFill>
                  <a:srgbClr val="008000"/>
                </a:solidFill>
              </a:rPr>
            </a:br>
            <a:r>
              <a:rPr lang="ru-RU" sz="4400" b="1">
                <a:solidFill>
                  <a:srgbClr val="008000"/>
                </a:solidFill>
              </a:rPr>
              <a:t>Посудите сами: </a:t>
            </a:r>
            <a:br>
              <a:rPr lang="ru-RU" sz="4400" b="1">
                <a:solidFill>
                  <a:srgbClr val="008000"/>
                </a:solidFill>
              </a:rPr>
            </a:br>
            <a:r>
              <a:rPr lang="ru-RU" sz="4400" b="1">
                <a:solidFill>
                  <a:srgbClr val="008000"/>
                </a:solidFill>
              </a:rPr>
              <a:t>Рельсы в воздухе, а он </a:t>
            </a:r>
            <a:br>
              <a:rPr lang="ru-RU" sz="4400" b="1">
                <a:solidFill>
                  <a:srgbClr val="008000"/>
                </a:solidFill>
              </a:rPr>
            </a:br>
            <a:r>
              <a:rPr lang="ru-RU" sz="4400" b="1">
                <a:solidFill>
                  <a:srgbClr val="008000"/>
                </a:solidFill>
              </a:rPr>
              <a:t>Держит их руками... </a:t>
            </a:r>
            <a:br>
              <a:rPr lang="ru-RU" sz="4400" b="1">
                <a:solidFill>
                  <a:srgbClr val="008000"/>
                </a:solidFill>
              </a:rPr>
            </a:br>
            <a:endParaRPr lang="ru-RU" sz="4400" b="1">
              <a:solidFill>
                <a:srgbClr val="008000"/>
              </a:solidFill>
            </a:endParaRPr>
          </a:p>
        </p:txBody>
      </p:sp>
      <p:pic>
        <p:nvPicPr>
          <p:cNvPr id="11269" name="Picture 5" descr="троллейбу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4508500"/>
            <a:ext cx="2409825" cy="151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троллейбус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508500"/>
            <a:ext cx="2084387" cy="153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а-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788" y="4508500"/>
            <a:ext cx="2376487" cy="15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272" name="AutoShape 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4508500"/>
            <a:ext cx="2519363" cy="1584325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273" name="AutoShape 9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348038" y="4508500"/>
            <a:ext cx="2519362" cy="1584325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274" name="AutoShape 10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156325" y="4508500"/>
            <a:ext cx="2519363" cy="1584325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Подумай и </a:t>
            </a:r>
            <a:r>
              <a:rPr lang="ru-RU" sz="4000" b="1" dirty="0" smtClean="0">
                <a:solidFill>
                  <a:srgbClr val="FFFF00"/>
                </a:solidFill>
              </a:rPr>
              <a:t>скажи по картинке</a:t>
            </a:r>
            <a:r>
              <a:rPr lang="ru-RU" sz="4000" dirty="0" smtClean="0">
                <a:solidFill>
                  <a:schemeClr val="tx2"/>
                </a:solidFill>
              </a:rPr>
              <a:t> </a:t>
            </a:r>
            <a:endParaRPr lang="ru-RU" sz="4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345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J0387578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95" t="8661" r="5795" b="8661"/>
          <a:stretch>
            <a:fillRect/>
          </a:stretch>
        </p:blipFill>
        <p:spPr>
          <a:xfrm>
            <a:off x="6412209" y="2852936"/>
            <a:ext cx="2308225" cy="3022600"/>
          </a:xfrm>
          <a:prstGeom prst="rect">
            <a:avLst/>
          </a:prstGeom>
          <a:solidFill>
            <a:schemeClr val="accent1">
              <a:alpha val="0"/>
            </a:schemeClr>
          </a:soli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7" name="Picture 7" descr="pict3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1749425"/>
            <a:ext cx="5183187" cy="440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0" y="44026"/>
            <a:ext cx="436048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Молодец</a:t>
            </a:r>
          </a:p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роллейбус!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820714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95288" y="1412875"/>
            <a:ext cx="82804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8000"/>
                </a:solidFill>
              </a:rPr>
              <a:t>В два ряда дома стоят,</a:t>
            </a:r>
          </a:p>
          <a:p>
            <a:r>
              <a:rPr lang="ru-RU" sz="4000" b="1">
                <a:solidFill>
                  <a:srgbClr val="008000"/>
                </a:solidFill>
              </a:rPr>
              <a:t>Десять, двадцать, сто подряд</a:t>
            </a:r>
          </a:p>
          <a:p>
            <a:r>
              <a:rPr lang="ru-RU" sz="4000" b="1">
                <a:solidFill>
                  <a:srgbClr val="008000"/>
                </a:solidFill>
              </a:rPr>
              <a:t>И квадратными глазами</a:t>
            </a:r>
          </a:p>
          <a:p>
            <a:r>
              <a:rPr lang="ru-RU" sz="4000" b="1">
                <a:solidFill>
                  <a:srgbClr val="008000"/>
                </a:solidFill>
              </a:rPr>
              <a:t>Друг на друга глядят.</a:t>
            </a:r>
            <a:r>
              <a:rPr lang="ru-RU" sz="4400"/>
              <a:t> </a:t>
            </a:r>
            <a:endParaRPr lang="ru-RU" sz="4400" b="1"/>
          </a:p>
        </p:txBody>
      </p:sp>
      <p:pic>
        <p:nvPicPr>
          <p:cNvPr id="13318" name="Picture 6" descr="pict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4149725"/>
            <a:ext cx="2789238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pict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221163"/>
            <a:ext cx="2811462" cy="210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Рисунок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575" y="4149725"/>
            <a:ext cx="2665413" cy="212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900113" y="6092825"/>
            <a:ext cx="14239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chemeClr val="tx2"/>
                </a:solidFill>
              </a:rPr>
              <a:t>ПЕРЕХОД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3924300" y="6092825"/>
            <a:ext cx="1073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chemeClr val="tx2"/>
                </a:solidFill>
              </a:rPr>
              <a:t>УЛИЦА</a:t>
            </a: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6804025" y="6092825"/>
            <a:ext cx="1257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chemeClr val="tx2"/>
                </a:solidFill>
              </a:rPr>
              <a:t>ДОРОГА</a:t>
            </a:r>
          </a:p>
        </p:txBody>
      </p:sp>
      <p:sp>
        <p:nvSpPr>
          <p:cNvPr id="13324" name="AutoShape 12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0825" y="4149725"/>
            <a:ext cx="2808288" cy="2232025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5" name="AutoShape 13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059113" y="4149725"/>
            <a:ext cx="2808287" cy="2232025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6" name="AutoShape 14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84888" y="4149725"/>
            <a:ext cx="2808287" cy="2232025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7" name="Rectangle 15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Подумай и </a:t>
            </a:r>
            <a:r>
              <a:rPr lang="ru-RU" sz="4000" b="1" dirty="0" smtClean="0">
                <a:solidFill>
                  <a:srgbClr val="FFFF00"/>
                </a:solidFill>
              </a:rPr>
              <a:t>скажи по </a:t>
            </a:r>
            <a:r>
              <a:rPr lang="ru-RU" sz="4000" b="1" dirty="0">
                <a:solidFill>
                  <a:srgbClr val="FFFF00"/>
                </a:solidFill>
              </a:rPr>
              <a:t>картинке</a:t>
            </a:r>
            <a:r>
              <a:rPr lang="ru-RU" sz="4000" dirty="0">
                <a:solidFill>
                  <a:srgbClr val="FFFF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34362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J0387578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95" t="8661" r="5795" b="8661"/>
          <a:stretch>
            <a:fillRect/>
          </a:stretch>
        </p:blipFill>
        <p:spPr>
          <a:xfrm>
            <a:off x="6084168" y="3212976"/>
            <a:ext cx="2308225" cy="3022600"/>
          </a:xfrm>
          <a:prstGeom prst="rect">
            <a:avLst/>
          </a:prstGeom>
          <a:solidFill>
            <a:schemeClr val="accent1">
              <a:alpha val="0"/>
            </a:schemeClr>
          </a:soli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40" name="Picture 8" descr="Рисунок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188" y="2420938"/>
            <a:ext cx="5219700" cy="367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908720"/>
            <a:ext cx="56348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Молодец улица!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645383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71550" y="1628775"/>
            <a:ext cx="7715250" cy="2765425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4800" b="1" dirty="0">
                <a:solidFill>
                  <a:srgbClr val="008000"/>
                </a:solidFill>
              </a:rPr>
              <a:t>Два колесика подряд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4800" b="1" dirty="0">
                <a:solidFill>
                  <a:srgbClr val="008000"/>
                </a:solidFill>
              </a:rPr>
              <a:t>Их ногами вертят,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4800" b="1" dirty="0">
                <a:solidFill>
                  <a:srgbClr val="008000"/>
                </a:solidFill>
              </a:rPr>
              <a:t>А поверх торчком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4800" b="1" dirty="0">
                <a:solidFill>
                  <a:srgbClr val="008000"/>
                </a:solidFill>
              </a:rPr>
              <a:t>Сам хозяин крючком.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4800" b="1" dirty="0">
                <a:solidFill>
                  <a:srgbClr val="008000"/>
                </a:solidFill>
              </a:rPr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4800" b="1" dirty="0">
              <a:solidFill>
                <a:srgbClr val="008000"/>
              </a:solidFill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468313" y="26035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ru-RU" sz="4000" b="1" dirty="0" smtClean="0">
                <a:solidFill>
                  <a:srgbClr val="FFFF00"/>
                </a:solidFill>
              </a:rPr>
              <a:t>Подумай и скажи по картинке</a:t>
            </a:r>
            <a:endParaRPr lang="ru-RU" sz="4000" dirty="0">
              <a:solidFill>
                <a:schemeClr val="tx2"/>
              </a:solidFill>
            </a:endParaRPr>
          </a:p>
        </p:txBody>
      </p:sp>
      <p:pic>
        <p:nvPicPr>
          <p:cNvPr id="16390" name="Picture 6" descr="велосипе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3663" y="4868863"/>
            <a:ext cx="2363787" cy="162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7" descr="мотоцикл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4868863"/>
            <a:ext cx="2665413" cy="163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008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868863"/>
            <a:ext cx="2376488" cy="157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393" name="AutoShape 9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3850" y="4868863"/>
            <a:ext cx="2663825" cy="1655762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94" name="AutoShape 10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276600" y="4868863"/>
            <a:ext cx="2663825" cy="1655762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95" name="AutoShape 11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084888" y="4868863"/>
            <a:ext cx="2663825" cy="1655762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468313" y="26035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 </a:t>
            </a:r>
            <a:endParaRPr lang="ru-RU" sz="4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4661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J0387578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95" t="8661" r="5795" b="8661"/>
          <a:stretch>
            <a:fillRect/>
          </a:stretch>
        </p:blipFill>
        <p:spPr>
          <a:xfrm>
            <a:off x="6156176" y="2996952"/>
            <a:ext cx="2308225" cy="3022600"/>
          </a:xfrm>
          <a:prstGeom prst="rect">
            <a:avLst/>
          </a:prstGeom>
          <a:solidFill>
            <a:schemeClr val="accent1">
              <a:alpha val="0"/>
            </a:schemeClr>
          </a:solidFill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535" name="Picture 7" descr="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2126159"/>
            <a:ext cx="48958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692696"/>
            <a:ext cx="72394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Молодец велосипед!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0738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229600" cy="298132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ru-RU" sz="4000">
                <a:solidFill>
                  <a:srgbClr val="008000"/>
                </a:solidFill>
              </a:rPr>
              <a:t>Высоких деревьев длинней,</a:t>
            </a:r>
          </a:p>
          <a:p>
            <a:pPr>
              <a:buFontTx/>
              <a:buNone/>
            </a:pPr>
            <a:r>
              <a:rPr lang="ru-RU" sz="4000">
                <a:solidFill>
                  <a:srgbClr val="008000"/>
                </a:solidFill>
              </a:rPr>
              <a:t>Травиночки маленькой ниже.</a:t>
            </a:r>
          </a:p>
          <a:p>
            <a:pPr>
              <a:buFontTx/>
              <a:buNone/>
            </a:pPr>
            <a:r>
              <a:rPr lang="ru-RU" sz="4000">
                <a:solidFill>
                  <a:srgbClr val="008000"/>
                </a:solidFill>
              </a:rPr>
              <a:t>С ней дали становятся ближе,</a:t>
            </a:r>
          </a:p>
          <a:p>
            <a:pPr>
              <a:buFontTx/>
              <a:buNone/>
            </a:pPr>
            <a:r>
              <a:rPr lang="ru-RU" sz="4000">
                <a:solidFill>
                  <a:srgbClr val="008000"/>
                </a:solidFill>
              </a:rPr>
              <a:t>И мир открывается с ней. </a:t>
            </a:r>
            <a:endParaRPr lang="ru-RU" sz="4000" b="1">
              <a:solidFill>
                <a:srgbClr val="008000"/>
              </a:solidFill>
            </a:endParaRPr>
          </a:p>
          <a:p>
            <a:pPr>
              <a:buFontTx/>
              <a:buNone/>
            </a:pPr>
            <a:endParaRPr lang="ru-RU" sz="4000" b="1">
              <a:solidFill>
                <a:srgbClr val="008000"/>
              </a:solidFill>
            </a:endParaRP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2632075" y="4371975"/>
            <a:ext cx="6511925" cy="1143000"/>
          </a:xfrm>
          <a:noFill/>
          <a:ln/>
        </p:spPr>
        <p:txBody>
          <a:bodyPr/>
          <a:lstStyle/>
          <a:p>
            <a:pPr marL="0" indent="0">
              <a:buNone/>
            </a:pPr>
            <a:r>
              <a:rPr lang="ru-RU" sz="4000" dirty="0" smtClean="0">
                <a:solidFill>
                  <a:srgbClr val="FFFF00"/>
                </a:solidFill>
              </a:rPr>
              <a:t> 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403350" y="6165850"/>
            <a:ext cx="10525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b="1"/>
              <a:t>Дорога</a:t>
            </a:r>
            <a:r>
              <a:rPr lang="ru-RU"/>
              <a:t> </a:t>
            </a:r>
          </a:p>
        </p:txBody>
      </p:sp>
      <p:pic>
        <p:nvPicPr>
          <p:cNvPr id="19462" name="Picture 6" descr="5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652963"/>
            <a:ext cx="1455737" cy="158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3" name="Picture 7" descr="1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652963"/>
            <a:ext cx="1439862" cy="1547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6516688" y="6237288"/>
            <a:ext cx="16176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b="1"/>
              <a:t>Перекрёсток</a:t>
            </a:r>
            <a:endParaRPr lang="ru-RU"/>
          </a:p>
        </p:txBody>
      </p:sp>
      <p:pic>
        <p:nvPicPr>
          <p:cNvPr id="19465" name="Picture 9" descr="5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8400" y="4652963"/>
            <a:ext cx="1871663" cy="154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4140200" y="6237288"/>
            <a:ext cx="889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b="1"/>
              <a:t>Книга </a:t>
            </a:r>
            <a:endParaRPr lang="ru-RU"/>
          </a:p>
        </p:txBody>
      </p:sp>
      <p:sp>
        <p:nvSpPr>
          <p:cNvPr id="19467" name="AutoShape 1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116013" y="4581525"/>
            <a:ext cx="1439862" cy="1655763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68" name="AutoShape 12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635375" y="4581525"/>
            <a:ext cx="1944688" cy="1655763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69" name="AutoShape 13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659563" y="4652963"/>
            <a:ext cx="1512887" cy="1655762"/>
          </a:xfrm>
          <a:prstGeom prst="actionButtonBlank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468313" y="26035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Подумай и  </a:t>
            </a:r>
            <a:r>
              <a:rPr lang="ru-RU" sz="4000" b="1" dirty="0" smtClean="0">
                <a:solidFill>
                  <a:srgbClr val="FFFF00"/>
                </a:solidFill>
              </a:rPr>
              <a:t>скажи по </a:t>
            </a:r>
            <a:r>
              <a:rPr lang="ru-RU" sz="4000" b="1" dirty="0">
                <a:solidFill>
                  <a:srgbClr val="FFFF00"/>
                </a:solidFill>
              </a:rPr>
              <a:t>картинке</a:t>
            </a:r>
            <a:r>
              <a:rPr lang="ru-RU" sz="4000" dirty="0">
                <a:solidFill>
                  <a:srgbClr val="FFFF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0006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</TotalTime>
  <Words>198</Words>
  <Application>Microsoft Office PowerPoint</Application>
  <PresentationFormat>Экран (4:3)</PresentationFormat>
  <Paragraphs>64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 </vt:lpstr>
      <vt:lpstr>Слайд 10</vt:lpstr>
      <vt:lpstr> </vt:lpstr>
      <vt:lpstr>Слайд 12</vt:lpstr>
      <vt:lpstr> </vt:lpstr>
      <vt:lpstr>Слайд 14</vt:lpstr>
      <vt:lpstr>Слайд 15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viki</cp:lastModifiedBy>
  <cp:revision>6</cp:revision>
  <dcterms:created xsi:type="dcterms:W3CDTF">2013-04-05T14:44:00Z</dcterms:created>
  <dcterms:modified xsi:type="dcterms:W3CDTF">2013-04-28T12:01:01Z</dcterms:modified>
</cp:coreProperties>
</file>