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69" r:id="rId18"/>
    <p:sldId id="273" r:id="rId19"/>
    <p:sldId id="274" r:id="rId20"/>
    <p:sldId id="275" r:id="rId21"/>
    <p:sldId id="276" r:id="rId22"/>
    <p:sldId id="277" r:id="rId23"/>
    <p:sldId id="278" r:id="rId24"/>
    <p:sldId id="282" r:id="rId25"/>
    <p:sldId id="279" r:id="rId26"/>
    <p:sldId id="280" r:id="rId27"/>
    <p:sldId id="281" r:id="rId28"/>
    <p:sldId id="283" r:id="rId29"/>
    <p:sldId id="285" r:id="rId30"/>
    <p:sldId id="284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46" autoAdjust="0"/>
  </p:normalViewPr>
  <p:slideViewPr>
    <p:cSldViewPr>
      <p:cViewPr varScale="1">
        <p:scale>
          <a:sx n="80" d="100"/>
          <a:sy n="80" d="100"/>
        </p:scale>
        <p:origin x="-86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D9427-3B7F-46B6-8EE1-70C5FC9764B7}" type="datetimeFigureOut">
              <a:rPr lang="ru-RU"/>
              <a:pPr>
                <a:defRPr/>
              </a:pPr>
              <a:t>04.09.2010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4E936-69A7-4476-AAE4-245C1255B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04118-4578-46DB-AE58-829D39AE446D}" type="datetimeFigureOut">
              <a:rPr lang="ru-RU"/>
              <a:pPr>
                <a:defRPr/>
              </a:pPr>
              <a:t>04.09.2010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BBEC8-6657-4397-BFBB-B671E167C2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7F910F-E361-483C-AABE-186948E1AEA7}" type="datetimeFigureOut">
              <a:rPr lang="ru-RU"/>
              <a:pPr>
                <a:defRPr/>
              </a:pPr>
              <a:t>04.09.2010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B87520-1F16-4B6C-9B9B-67BBA00E93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BFE21-87E1-4F05-B8D0-5994E426AC68}" type="datetimeFigureOut">
              <a:rPr lang="ru-RU"/>
              <a:pPr>
                <a:defRPr/>
              </a:pPr>
              <a:t>04.09.2010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0ED8F-B098-4251-BD43-A71F0BA8BE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6DE026-936D-4E3B-B123-C5CC7C8C54D1}" type="datetimeFigureOut">
              <a:rPr lang="ru-RU"/>
              <a:pPr>
                <a:defRPr/>
              </a:pPr>
              <a:t>04.09.2010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9D0C55-3659-4443-AD5F-6D0982D31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92A6C-F005-4D7D-98E4-C9F0806F902B}" type="datetimeFigureOut">
              <a:rPr lang="ru-RU"/>
              <a:pPr>
                <a:defRPr/>
              </a:pPr>
              <a:t>04.09.2010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4602E-CDAD-4DC7-BE29-675E7FF6D4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048DE-B58C-40B1-AF75-47E4E1DACF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AC3B8-EB62-456A-BDA2-62FBCF19C901}" type="datetimeFigureOut">
              <a:rPr lang="ru-RU"/>
              <a:pPr>
                <a:defRPr/>
              </a:pPr>
              <a:t>04.09.2010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5D852-E093-4079-AD3B-612D7B27CEAD}" type="datetimeFigureOut">
              <a:rPr lang="ru-RU"/>
              <a:pPr>
                <a:defRPr/>
              </a:pPr>
              <a:t>04.09.2010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05CB7-05C5-4069-84D9-E5B45759A7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1A1DC-EA58-486F-96BD-0CEE252A7EFD}" type="datetimeFigureOut">
              <a:rPr lang="ru-RU"/>
              <a:pPr>
                <a:defRPr/>
              </a:pPr>
              <a:t>04.09.2010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96165-D571-459A-B773-1BCDAF839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7C437-AA4B-432C-96A4-24F8C3047D80}" type="datetimeFigureOut">
              <a:rPr lang="ru-RU"/>
              <a:pPr>
                <a:defRPr/>
              </a:pPr>
              <a:t>04.09.2010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F1093-F4F0-4B6F-B5A3-EC9F20745E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84263-FB7F-4C24-AAA9-6CD3CFAAC389}" type="datetimeFigureOut">
              <a:rPr lang="ru-RU"/>
              <a:pPr>
                <a:defRPr/>
              </a:pPr>
              <a:t>04.09.2010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EBC413-431E-4E1C-953C-6D2EA6E48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14F521B9-F247-43A2-B3BC-27EC26B31F99}" type="datetimeFigureOut">
              <a:rPr lang="ru-RU"/>
              <a:pPr>
                <a:defRPr/>
              </a:pPr>
              <a:t>04.09.2010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9FABAC41-964F-408A-80B0-BAC2EABCD6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Содержимое 3" descr="buh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42938" y="1643063"/>
            <a:ext cx="4648200" cy="4445000"/>
          </a:xfrm>
          <a:noFill/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5286375" y="4857750"/>
            <a:ext cx="3857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onstantia" pitchFamily="18" charset="0"/>
              </a:rPr>
              <a:t>Автор:</a:t>
            </a:r>
          </a:p>
          <a:p>
            <a:r>
              <a:rPr lang="ru-RU">
                <a:latin typeface="Constantia" pitchFamily="18" charset="0"/>
              </a:rPr>
              <a:t> преподаватель-организатор ОБЖ</a:t>
            </a:r>
          </a:p>
          <a:p>
            <a:r>
              <a:rPr lang="ru-RU">
                <a:latin typeface="Constantia" pitchFamily="18" charset="0"/>
              </a:rPr>
              <a:t>МОУ СОШ №49 г. Волгограда Репушкин В. 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Социальное окружение в школе или на улице оказывает на нас большое влияние. Стремление выделиться или наоборот, быть как все, приводит к тому, что в итоге вся компания подростков начинает употреблять алкоголь. Неудачи в жизни, неумение рационально использовать свободное время также являются причинами подросткового алкоголизма.</a:t>
            </a:r>
          </a:p>
          <a:p>
            <a:r>
              <a:rPr lang="ru-RU" smtClean="0"/>
              <a:t>Одни считают что это круто, тем самым они хотят утвердится.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bg1"/>
                </a:solidFill>
              </a:rPr>
              <a:t>Причины алкоголизма у подростков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Содержимое 3" descr="3ZKFG9YBsp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1428750"/>
            <a:ext cx="7215188" cy="4643438"/>
          </a:xfrm>
        </p:spPr>
      </p:pic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Содержимое 3" descr="gWSGqXHpeK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357313"/>
            <a:ext cx="7858125" cy="4929187"/>
          </a:xfrm>
        </p:spPr>
      </p:pic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Содержимое 3" descr="rLYMKDGXZv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57250" y="1357313"/>
            <a:ext cx="7500938" cy="492918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bg1"/>
                </a:solidFill>
              </a:rPr>
              <a:t>А возможно мы пьем для этого!?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Содержимое 3" descr="CyFrAki0I7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88" y="1428750"/>
            <a:ext cx="7215187" cy="485775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bg1"/>
                </a:solidFill>
              </a:rPr>
              <a:t>Зато нам есть что вспомнить! </a:t>
            </a:r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Содержимое 3" descr="6gFjsH7eos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88" y="1428750"/>
            <a:ext cx="7500937" cy="5000625"/>
          </a:xfrm>
        </p:spPr>
      </p:pic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Содержимое 3" descr="TxvyOAFM7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428750"/>
            <a:ext cx="7786688" cy="49291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/>
              <a:t>Ну а если мы будем компанией, то точно что-то вспомним!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Содержимое 3" descr="img_8943560_373_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57375" y="2571750"/>
            <a:ext cx="5286375" cy="39290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41934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5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Большую роль в приучении подростков к алкоголю оказывают телевидение, реклама и другие средства массовой информации. Реклама показывает алкогольные напитки как непременный атрибут любого отдыха и развлечений, призывая к веселому «пивному» образу жизни.</a:t>
            </a:r>
            <a:endParaRPr lang="ru-RU" sz="250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Содержимое 3" descr="7V5BXXQUwi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500188"/>
            <a:ext cx="7786688" cy="4929187"/>
          </a:xfrm>
        </p:spPr>
      </p:pic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3412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smtClean="0">
                <a:solidFill>
                  <a:schemeClr val="bg1"/>
                </a:solidFill>
              </a:rPr>
              <a:t>  Возраст, в котором пиво пробуют впервые, снизился с 16 лет до 12-14, причем подростки предпочитают пить крепкие сорта. И пить побольше, побольше... А между тем сегодня врачи всерьез озабочены увеличением алкогольной зависимости среди подростков. По данным статистики, в последние годы процент подростков с диагнозом “алкоголизм” в возрастной группе 12-16 лет составил 5 %, 17-25 лет- 10 %, причем многие из них впервые попробовали алкогольные напитки еще в детстве, в 8-9 лет.</a:t>
            </a:r>
            <a:br>
              <a:rPr lang="ru-RU" sz="2800" smtClean="0">
                <a:solidFill>
                  <a:schemeClr val="bg1"/>
                </a:solidFill>
              </a:rPr>
            </a:br>
            <a:r>
              <a:rPr lang="ru-RU" sz="2800" smtClean="0">
                <a:solidFill>
                  <a:schemeClr val="bg1"/>
                </a:solidFill>
              </a:rPr>
              <a:t>   В массовом сознании бытует мнение, что пиво – слабоалкогольный и совершенно безвредный напиток. На самом деле, обладая мощным мочегонным эффектом, пиво беспощадно вымывает из организма “стройматериалы” – белки, а также жиры, углеводы и микроэлементы, особенно калий, магний и витамин С, что для растущего человека – катастрофа.  </a:t>
            </a:r>
            <a:endParaRPr lang="ru-RU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Содержимое 3" descr="118533_image_large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2571750"/>
            <a:ext cx="6500812" cy="38576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52400"/>
            <a:ext cx="8258204" cy="2776534"/>
          </a:xfrm>
        </p:spPr>
        <p:txBody>
          <a:bodyPr/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4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Tahoma" charset="0"/>
              </a:rPr>
              <a:t>АЛКОГОЛИЗМ </a:t>
            </a:r>
            <a:r>
              <a:rPr lang="ru-RU" sz="2400" smtClean="0">
                <a:solidFill>
                  <a:schemeClr val="bg1">
                    <a:lumMod val="95000"/>
                    <a:lumOff val="5000"/>
                  </a:schemeClr>
                </a:solidFill>
                <a:latin typeface="Tahoma" charset="0"/>
              </a:rPr>
              <a:t>(</a:t>
            </a:r>
            <a:r>
              <a:rPr lang="ru-RU" sz="240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ahoma" charset="0"/>
              </a:rPr>
              <a:t>alcoholism</a:t>
            </a:r>
            <a:r>
              <a:rPr lang="ru-RU" sz="2400" smtClean="0">
                <a:solidFill>
                  <a:schemeClr val="bg1">
                    <a:lumMod val="95000"/>
                    <a:lumOff val="5000"/>
                  </a:schemeClr>
                </a:solidFill>
                <a:latin typeface="Tahoma" charset="0"/>
              </a:rPr>
              <a:t>)</a:t>
            </a:r>
            <a:r>
              <a:rPr lang="ru-RU" sz="2400" b="1" smtClean="0">
                <a:solidFill>
                  <a:schemeClr val="bg1">
                    <a:lumMod val="95000"/>
                    <a:lumOff val="5000"/>
                  </a:schemeClr>
                </a:solidFill>
                <a:latin typeface="Tahoma" charset="0"/>
              </a:rPr>
              <a:t> </a:t>
            </a:r>
            <a:r>
              <a:rPr lang="ru-RU" sz="2400" smtClean="0">
                <a:solidFill>
                  <a:schemeClr val="bg1">
                    <a:lumMod val="95000"/>
                    <a:lumOff val="5000"/>
                  </a:schemeClr>
                </a:solidFill>
                <a:latin typeface="Tahoma" charset="0"/>
              </a:rPr>
              <a:t>– </a:t>
            </a:r>
            <a:r>
              <a:rPr lang="ru-RU" sz="240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ahoma" charset="0"/>
              </a:rPr>
              <a:t>биопсихосоциальное</a:t>
            </a:r>
            <a:r>
              <a:rPr lang="ru-RU" sz="2400" smtClean="0">
                <a:solidFill>
                  <a:schemeClr val="bg1">
                    <a:lumMod val="95000"/>
                    <a:lumOff val="5000"/>
                  </a:schemeClr>
                </a:solidFill>
                <a:latin typeface="Tahoma" charset="0"/>
              </a:rPr>
              <a:t> заболевание, в основе которого лежит зависимость человека от алкоголя («алкоголь» по-арабски «одурманивающий»), является одной из форм отклоняющегося (</a:t>
            </a:r>
            <a:r>
              <a:rPr lang="ru-RU" sz="2400" err="1" smtClean="0">
                <a:solidFill>
                  <a:schemeClr val="bg1">
                    <a:lumMod val="95000"/>
                    <a:lumOff val="5000"/>
                  </a:schemeClr>
                </a:solidFill>
                <a:latin typeface="Tahoma" charset="0"/>
              </a:rPr>
              <a:t>девиантного</a:t>
            </a:r>
            <a:r>
              <a:rPr lang="ru-RU" sz="2400" smtClean="0">
                <a:solidFill>
                  <a:schemeClr val="bg1">
                    <a:lumMod val="95000"/>
                    <a:lumOff val="5000"/>
                  </a:schemeClr>
                </a:solidFill>
                <a:latin typeface="Tahoma" charset="0"/>
              </a:rPr>
              <a:t>) поведения. </a:t>
            </a:r>
            <a:r>
              <a:rPr lang="ru-RU" sz="2400" smtClean="0">
                <a:solidFill>
                  <a:srgbClr val="FF0000"/>
                </a:solidFill>
                <a:latin typeface="Tahoma" charset="0"/>
              </a:rPr>
              <a:t/>
            </a:r>
            <a:br>
              <a:rPr lang="ru-RU" sz="2400" smtClean="0">
                <a:solidFill>
                  <a:srgbClr val="FF0000"/>
                </a:solidFill>
                <a:latin typeface="Tahoma" charset="0"/>
              </a:rPr>
            </a:br>
            <a:endParaRPr lang="ru-RU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Содержимое 3" descr="XNjOMAUZAb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3000375"/>
            <a:ext cx="7786688" cy="38576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84797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400" smtClean="0"/>
              <a:t>Сегодня в России на человека приходится около 14 литров чистого алкоголя в год, что, по данным Минздрава, считается признаком тяжелой алкогольной обстановки. Из них только 14% составляет потребление пива, а доля </a:t>
            </a:r>
            <a:r>
              <a:rPr lang="ru-RU" sz="2400" err="1" smtClean="0"/>
              <a:t>крепкоалкогольных</a:t>
            </a:r>
            <a:r>
              <a:rPr lang="ru-RU" sz="2400" smtClean="0"/>
              <a:t> напитков в этой статистике – более 70% от общего объема. Но потребление пива постепенно растет. Сейчас один человек в России выпивает около 43 литров пива в год.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Содержимое 3" descr="3747_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357438" y="3214688"/>
            <a:ext cx="4500562" cy="3429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13372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500" smtClean="0"/>
              <a:t>Самые маленькие пациенты с диагнозом пивной алкоголизм – подростки 14 лет. Они могут выпивать в день до десяти бутылок.</a:t>
            </a:r>
            <a:br>
              <a:rPr lang="ru-RU" sz="2500" smtClean="0"/>
            </a:br>
            <a:r>
              <a:rPr lang="ru-RU" sz="2500" smtClean="0"/>
              <a:t>Особенно опасно пиво для молодого несформировавшегося организма: пиво губительно влияет на внутренние органы (сердце, почки и печень), а также может вызвать проблемы в развитии репродуктивной функции, которая проявляется немного позднее.</a:t>
            </a:r>
            <a:endParaRPr lang="ru-RU" sz="25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23813"/>
            <a:ext cx="8242300" cy="1354137"/>
          </a:xfrm>
        </p:spPr>
      </p:pic>
      <p:pic>
        <p:nvPicPr>
          <p:cNvPr id="34818" name="Содержимое 4" descr="_______174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71500" y="1714500"/>
            <a:ext cx="3286125" cy="3786188"/>
          </a:xfrm>
        </p:spPr>
      </p:pic>
      <p:pic>
        <p:nvPicPr>
          <p:cNvPr id="34819" name="Содержимое 5" descr="1240260456_alko-serdce.jpg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143375" y="1785938"/>
            <a:ext cx="4564063" cy="3286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Содержимое 3" descr="__________________________168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1500188"/>
            <a:ext cx="7643813" cy="4714875"/>
          </a:xfrm>
        </p:spPr>
      </p:pic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23813"/>
            <a:ext cx="8242300" cy="13541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i="1" smtClean="0">
                <a:latin typeface="Tahoma" charset="0"/>
              </a:rPr>
              <a:t>Влияние алкоголя на организм человека. </a:t>
            </a:r>
            <a:br>
              <a:rPr lang="ru-RU" sz="2800" b="1" i="1" smtClean="0">
                <a:latin typeface="Tahoma" charset="0"/>
              </a:rPr>
            </a:br>
            <a:endParaRPr lang="ru-RU" sz="280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238" cy="4572000"/>
          </a:xfrm>
        </p:spPr>
        <p:txBody>
          <a:bodyPr>
            <a:normAutofit fontScale="70000" lnSpcReduction="20000"/>
          </a:bodyPr>
          <a:lstStyle/>
          <a:p>
            <a:pPr marL="274320" indent="-274320" algn="ctr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 smtClean="0">
                <a:latin typeface="Tahoma" charset="0"/>
              </a:rPr>
              <a:t>Принятый алкоголь быстро всасывается и поступает в кровь. Из крови алкоголь поступает в ткани, где распределяется неравномерно. Поскольку он хорошо растворяется в липидах – жироподобных веществах, которыми богаты нервные клетки, – то наибольшее его накопление происходит в мозгу. Именно эти клетки и гибнут в первую очередь.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5" name="Picture 7" descr="сканирование000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143500" y="1214438"/>
            <a:ext cx="3286125" cy="50006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Содержимое 3" descr="h_Qeno3Rx0zXZcEmqyPuF86U1TGtLfS7Ok_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1428750"/>
            <a:ext cx="7286625" cy="4786313"/>
          </a:xfrm>
        </p:spPr>
      </p:pic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Содержимое 3" descr="N9ZolEOa8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214313"/>
            <a:ext cx="7072313" cy="62865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Содержимое 3" descr="46265_view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71563" y="500063"/>
            <a:ext cx="7072312" cy="55721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Содержимое 3" descr="DSCN1492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428625"/>
            <a:ext cx="7500938" cy="585787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198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14500" y="357188"/>
            <a:ext cx="5786438" cy="614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Содержимое 4" descr="395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28688" y="571500"/>
            <a:ext cx="4214812" cy="5357813"/>
          </a:xfrm>
        </p:spPr>
      </p:pic>
      <p:sp>
        <p:nvSpPr>
          <p:cNvPr id="15362" name="Текст 2"/>
          <p:cNvSpPr>
            <a:spLocks noGrp="1"/>
          </p:cNvSpPr>
          <p:nvPr>
            <p:ph type="body" idx="2"/>
          </p:nvPr>
        </p:nvSpPr>
        <p:spPr>
          <a:xfrm>
            <a:off x="5715000" y="1714500"/>
            <a:ext cx="3051175" cy="4572000"/>
          </a:xfrm>
        </p:spPr>
        <p:txBody>
          <a:bodyPr/>
          <a:lstStyle/>
          <a:p>
            <a:r>
              <a:rPr lang="ru-RU" b="1" smtClean="0"/>
              <a:t>На Руси основным сырьём для производства алкоголя был мед и поэтому традиционные хмельные напитки были слабоградусные: медовуха, пиво, брага, а с Х в. и виноградное вино, а их приём сопровождался, как правило, обильной трапезой, что в совокупности сводило к минимуму ущерб здоровью от употребления алкоголя.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5000" y="457200"/>
            <a:ext cx="3048000" cy="1066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Особенности потребления алкоголя в древней Руси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Содержимое 3" descr="1189423132_atomic_kids3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75" y="1500188"/>
            <a:ext cx="6429375" cy="4786312"/>
          </a:xfrm>
        </p:spPr>
      </p:pic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Алкоголь в период Московского государства</a:t>
            </a:r>
            <a:endParaRPr lang="ru-RU" dirty="0"/>
          </a:p>
        </p:txBody>
      </p:sp>
      <p:pic>
        <p:nvPicPr>
          <p:cNvPr id="7" name="Рисунок 6" descr="239992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8288" y="274638"/>
            <a:ext cx="6400800" cy="5930900"/>
          </a:xfrm>
          <a:noFill/>
          <a:effectLst/>
        </p:spPr>
      </p:pic>
      <p:sp>
        <p:nvSpPr>
          <p:cNvPr id="16387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mtClean="0"/>
              <a:t>С 1386 г. в Россию стали завозить Виноградный спирт.</a:t>
            </a:r>
          </a:p>
          <a:p>
            <a:r>
              <a:rPr lang="ru-RU" smtClean="0"/>
              <a:t>В 1448-1474 гг началось изготовление спирта из ржаного сырья, после чего он получил название хлебного вина или водки.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1214422"/>
            <a:ext cx="4040188" cy="2643206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Российское Государство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Наказания сводились к нравственно-воспитательным мерам, денежным штрафам.</a:t>
            </a:r>
          </a:p>
        </p:txBody>
      </p:sp>
      <p:pic>
        <p:nvPicPr>
          <p:cNvPr id="17410" name="Содержимое 6" descr="86101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3929063"/>
            <a:ext cx="3714750" cy="2071687"/>
          </a:xfrm>
        </p:spPr>
      </p:pic>
      <p:pic>
        <p:nvPicPr>
          <p:cNvPr id="17411" name="Содержимое 7" descr="1003503_b.jpe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3143250"/>
            <a:ext cx="3786187" cy="2786063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91609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Наказания за алкоголизм</a:t>
            </a:r>
            <a:endParaRPr lang="ru-RU" dirty="0"/>
          </a:p>
        </p:txBody>
      </p:sp>
      <p:grpSp>
        <p:nvGrpSpPr>
          <p:cNvPr id="6" name="Текст 5"/>
          <p:cNvGrpSpPr>
            <a:grpSpLocks noGrp="1"/>
          </p:cNvGrpSpPr>
          <p:nvPr/>
        </p:nvGrpSpPr>
        <p:grpSpPr bwMode="auto">
          <a:xfrm>
            <a:off x="4645025" y="993775"/>
            <a:ext cx="4048125" cy="2438400"/>
            <a:chOff x="2926" y="626"/>
            <a:chExt cx="2550" cy="1536"/>
          </a:xfrm>
        </p:grpSpPr>
        <p:pic>
          <p:nvPicPr>
            <p:cNvPr id="17413" name="Текст 5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926" y="626"/>
              <a:ext cx="2550" cy="1536"/>
            </a:xfrm>
            <a:prstGeom prst="rect">
              <a:avLst/>
            </a:prstGeom>
            <a:noFill/>
          </p:spPr>
        </p:pic>
        <p:sp>
          <p:nvSpPr>
            <p:cNvPr id="17414" name="Text Box 6"/>
            <p:cNvSpPr txBox="1">
              <a:spLocks noChangeArrowheads="1"/>
            </p:cNvSpPr>
            <p:nvPr/>
          </p:nvSpPr>
          <p:spPr bwMode="auto">
            <a:xfrm>
              <a:off x="2928" y="630"/>
              <a:ext cx="2545" cy="1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/>
            <a:lstStyle/>
            <a:p>
              <a:pPr>
                <a:buClr>
                  <a:schemeClr val="accent2"/>
                </a:buClr>
                <a:buSzPct val="85000"/>
                <a:buFont typeface="Wingdings 2" pitchFamily="18" charset="2"/>
                <a:buNone/>
              </a:pPr>
              <a:r>
                <a:rPr lang="ru-RU" sz="2600" b="1">
                  <a:solidFill>
                    <a:schemeClr val="tx2"/>
                  </a:solidFill>
                  <a:latin typeface="Constantia" pitchFamily="18" charset="0"/>
                </a:rPr>
                <a:t>Другие Государства</a:t>
              </a:r>
            </a:p>
            <a:p>
              <a:pPr>
                <a:buClr>
                  <a:schemeClr val="accent2"/>
                </a:buClr>
                <a:buSzPct val="85000"/>
                <a:buFont typeface="Wingdings 2" pitchFamily="18" charset="2"/>
                <a:buNone/>
              </a:pPr>
              <a:r>
                <a:rPr lang="ru-RU" sz="2600" b="1">
                  <a:solidFill>
                    <a:schemeClr val="tx2"/>
                  </a:solidFill>
                  <a:latin typeface="Constantia" pitchFamily="18" charset="0"/>
                </a:rPr>
                <a:t>За пьянство наказывали тяжелыми увечьями и даже смертной казнью</a:t>
              </a:r>
            </a:p>
            <a:p>
              <a:pPr>
                <a:buClr>
                  <a:schemeClr val="accent2"/>
                </a:buClr>
                <a:buSzPct val="85000"/>
                <a:buFont typeface="Wingdings 2" pitchFamily="18" charset="2"/>
                <a:buNone/>
              </a:pPr>
              <a:endParaRPr lang="ru-RU" sz="2600" b="1">
                <a:solidFill>
                  <a:schemeClr val="tx2"/>
                </a:solidFill>
                <a:latin typeface="Constantia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146050"/>
            <a:ext cx="8242300" cy="1231900"/>
          </a:xfrm>
        </p:spPr>
      </p:pic>
      <p:pic>
        <p:nvPicPr>
          <p:cNvPr id="18434" name="Содержимое 5" descr="44955525_0_4239_128141ac_L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85875" y="1428750"/>
            <a:ext cx="7215188" cy="47863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Была введена Петром Великим в 1714 году, цель которого была борьба против пьянства. Сделана она была из чугуна, вес составлял 6,8 кг (17 фунтов), не считая цепей. Считается самой тяжёлой медалью в истории. Вешалась на шею в полицейском участке в наказание за чрезмерное употребление алкогольных напитков и крепилась цепью так, чтобы нельзя было снять. По некоторым данным, медаль должна была носиться неделю.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>
                <a:solidFill>
                  <a:schemeClr val="bg1"/>
                </a:solidFill>
              </a:rPr>
              <a:t>ПОДРОСТКОВЫЙ АЛКОГОЛИЗМ </a:t>
            </a:r>
            <a:endParaRPr lang="ru-RU">
              <a:solidFill>
                <a:schemeClr val="bg1"/>
              </a:solidFill>
            </a:endParaRPr>
          </a:p>
        </p:txBody>
      </p:sp>
      <p:pic>
        <p:nvPicPr>
          <p:cNvPr id="20482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00125" y="1357313"/>
            <a:ext cx="7072313" cy="47148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Содержимое 3" descr="974129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00188" y="3071813"/>
            <a:ext cx="5572125" cy="3429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71464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smtClean="0"/>
              <a:t> Сейчас отмечается рост </a:t>
            </a:r>
            <a:r>
              <a:rPr lang="ru-RU" sz="2800" err="1" smtClean="0"/>
              <a:t>подростково-юношеского</a:t>
            </a:r>
            <a:r>
              <a:rPr lang="ru-RU" sz="2800" smtClean="0"/>
              <a:t> алкоголизма, преимущественно за счет «пивной зависимости». Учащаются случаи алкогольной зависимости и даже алкогольных психозов у детей 10-12 лет. </a:t>
            </a:r>
            <a:br>
              <a:rPr lang="ru-RU" sz="2800" smtClean="0"/>
            </a:br>
            <a:r>
              <a:rPr lang="ru-RU" sz="2800" smtClean="0">
                <a:solidFill>
                  <a:srgbClr val="FF0000"/>
                </a:solidFill>
              </a:rPr>
              <a:t>Установлено, что 90% учащихся к окончанию школы ощущали состояние опьянения. </a:t>
            </a:r>
            <a:endParaRPr lang="ru-RU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207</TotalTime>
  <Words>265</Words>
  <Application>Microsoft Office PowerPoint</Application>
  <PresentationFormat>Экран (4:3)</PresentationFormat>
  <Paragraphs>14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30</vt:i4>
      </vt:variant>
    </vt:vector>
  </HeadingPairs>
  <TitlesOfParts>
    <vt:vector size="41" baseType="lpstr">
      <vt:lpstr>Constantia</vt:lpstr>
      <vt:lpstr>Arial</vt:lpstr>
      <vt:lpstr>Wingdings 2</vt:lpstr>
      <vt:lpstr>Calibri</vt:lpstr>
      <vt:lpstr>Tahoma</vt:lpstr>
      <vt:lpstr>Бумажная</vt:lpstr>
      <vt:lpstr>Бумажная</vt:lpstr>
      <vt:lpstr>Бумажная</vt:lpstr>
      <vt:lpstr>Бумажная</vt:lpstr>
      <vt:lpstr>Бумажная</vt:lpstr>
      <vt:lpstr>Бумажная</vt:lpstr>
      <vt:lpstr>Слайд 1</vt:lpstr>
      <vt:lpstr>Слайд 2</vt:lpstr>
      <vt:lpstr>Особенности потребления алкоголя в древней Руси</vt:lpstr>
      <vt:lpstr>Алкоголь в период Московского государства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Подростковый алкоголизм</dc:title>
  <dc:creator>JD</dc:creator>
  <cp:lastModifiedBy>Мама</cp:lastModifiedBy>
  <cp:revision>33</cp:revision>
  <dcterms:created xsi:type="dcterms:W3CDTF">2010-02-25T11:08:39Z</dcterms:created>
  <dcterms:modified xsi:type="dcterms:W3CDTF">2010-09-04T09:58:30Z</dcterms:modified>
</cp:coreProperties>
</file>