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3"/>
  </p:notesMasterIdLst>
  <p:handoutMasterIdLst>
    <p:handoutMasterId r:id="rId14"/>
  </p:handoutMasterIdLst>
  <p:sldIdLst>
    <p:sldId id="267" r:id="rId2"/>
    <p:sldId id="266" r:id="rId3"/>
    <p:sldId id="257" r:id="rId4"/>
    <p:sldId id="261" r:id="rId5"/>
    <p:sldId id="262" r:id="rId6"/>
    <p:sldId id="263" r:id="rId7"/>
    <p:sldId id="264" r:id="rId8"/>
    <p:sldId id="265" r:id="rId9"/>
    <p:sldId id="268" r:id="rId10"/>
    <p:sldId id="269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DC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71" autoAdjust="0"/>
  </p:normalViewPr>
  <p:slideViewPr>
    <p:cSldViewPr>
      <p:cViewPr>
        <p:scale>
          <a:sx n="66" d="100"/>
          <a:sy n="66" d="100"/>
        </p:scale>
        <p:origin x="-2934" y="-9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7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4D7E51-09DB-4DB2-8C6D-859DA6148CBD}" type="datetimeFigureOut">
              <a:rPr lang="ru-RU" smtClean="0"/>
              <a:t>14.06.2011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97A54A-B99F-4250-8620-DFF9032021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6513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9E810A-AB5E-4577-BEBC-269D994F2F83}" type="datetimeFigureOut">
              <a:rPr lang="ru-RU" smtClean="0"/>
              <a:t>14.06.2011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00481A-76CB-441B-AE7B-8134BF840A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762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FFA9F-CE46-4B91-94EB-24A15DBB312A}" type="datetimeFigureOut">
              <a:rPr lang="ru-RU" smtClean="0"/>
              <a:t>14.06.2011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49BE-939B-4B25-A180-250A89536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732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FFA9F-CE46-4B91-94EB-24A15DBB312A}" type="datetimeFigureOut">
              <a:rPr lang="ru-RU" smtClean="0"/>
              <a:t>14.06.2011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49BE-939B-4B25-A180-250A89536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938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FFA9F-CE46-4B91-94EB-24A15DBB312A}" type="datetimeFigureOut">
              <a:rPr lang="ru-RU" smtClean="0"/>
              <a:t>14.06.2011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49BE-939B-4B25-A180-250A89536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135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FFA9F-CE46-4B91-94EB-24A15DBB312A}" type="datetimeFigureOut">
              <a:rPr lang="ru-RU" smtClean="0"/>
              <a:t>14.06.2011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49BE-939B-4B25-A180-250A89536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731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FFA9F-CE46-4B91-94EB-24A15DBB312A}" type="datetimeFigureOut">
              <a:rPr lang="ru-RU" smtClean="0"/>
              <a:t>14.06.2011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49BE-939B-4B25-A180-250A89536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179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FFA9F-CE46-4B91-94EB-24A15DBB312A}" type="datetimeFigureOut">
              <a:rPr lang="ru-RU" smtClean="0"/>
              <a:t>14.06.2011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49BE-939B-4B25-A180-250A89536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415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FFA9F-CE46-4B91-94EB-24A15DBB312A}" type="datetimeFigureOut">
              <a:rPr lang="ru-RU" smtClean="0"/>
              <a:t>14.06.2011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49BE-939B-4B25-A180-250A89536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294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FFA9F-CE46-4B91-94EB-24A15DBB312A}" type="datetimeFigureOut">
              <a:rPr lang="ru-RU" smtClean="0"/>
              <a:t>14.06.2011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49BE-939B-4B25-A180-250A89536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260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FFA9F-CE46-4B91-94EB-24A15DBB312A}" type="datetimeFigureOut">
              <a:rPr lang="ru-RU" smtClean="0"/>
              <a:t>14.06.2011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49BE-939B-4B25-A180-250A89536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325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FFA9F-CE46-4B91-94EB-24A15DBB312A}" type="datetimeFigureOut">
              <a:rPr lang="ru-RU" smtClean="0"/>
              <a:t>14.06.2011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49BE-939B-4B25-A180-250A89536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368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FFA9F-CE46-4B91-94EB-24A15DBB312A}" type="datetimeFigureOut">
              <a:rPr lang="ru-RU" smtClean="0"/>
              <a:t>14.06.2011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49BE-939B-4B25-A180-250A89536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920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2FFA9F-CE46-4B91-94EB-24A15DBB312A}" type="datetimeFigureOut">
              <a:rPr lang="ru-RU" smtClean="0"/>
              <a:t>14.06.2011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E49BE-939B-4B25-A180-250A89536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063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3.png"/><Relationship Id="rId4" Type="http://schemas.openxmlformats.org/officeDocument/2006/relationships/hyperlink" Target="http://pedsovet.su/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kidzone.ws/lw/snakes/facts-cobra.htm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://www.sandiegozoo.org/animalbytes/t-giant_panda.html" TargetMode="External"/><Relationship Id="rId12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en.wikipedia.org/wiki/Sheep" TargetMode="External"/><Relationship Id="rId11" Type="http://schemas.openxmlformats.org/officeDocument/2006/relationships/hyperlink" Target="http://a-z-animals.com/animals/mouse/" TargetMode="External"/><Relationship Id="rId5" Type="http://schemas.openxmlformats.org/officeDocument/2006/relationships/hyperlink" Target="http://en.wikipedia.org/wiki/Otter" TargetMode="External"/><Relationship Id="rId10" Type="http://schemas.openxmlformats.org/officeDocument/2006/relationships/hyperlink" Target="http://animal-world.com/encyclo/critters/mouse/mouse.php" TargetMode="External"/><Relationship Id="rId4" Type="http://schemas.openxmlformats.org/officeDocument/2006/relationships/image" Target="../media/image26.gif"/><Relationship Id="rId9" Type="http://schemas.openxmlformats.org/officeDocument/2006/relationships/hyperlink" Target="http://www.ypte.org.uk/animal/otter-sea-/151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p-i-f.livejournal.com/1949538.html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://www.alaska-in-pictures.com/sea-otter-6042-pictures.htm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animalz.ru/archives/225" TargetMode="External"/><Relationship Id="rId11" Type="http://schemas.openxmlformats.org/officeDocument/2006/relationships/audio" Target="../media/audio1.wav"/><Relationship Id="rId5" Type="http://schemas.openxmlformats.org/officeDocument/2006/relationships/hyperlink" Target="http://www.liveinternet.ru/" TargetMode="External"/><Relationship Id="rId10" Type="http://schemas.openxmlformats.org/officeDocument/2006/relationships/hyperlink" Target="http://brunoberry.wordpress.com/2010/08/17/sheep/" TargetMode="External"/><Relationship Id="rId4" Type="http://schemas.openxmlformats.org/officeDocument/2006/relationships/image" Target="../media/image26.gif"/><Relationship Id="rId9" Type="http://schemas.openxmlformats.org/officeDocument/2006/relationships/hyperlink" Target="http://www.templates.com/blog/untamed-spirit-beautiful-horses-c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4.png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12" Type="http://schemas.openxmlformats.org/officeDocument/2006/relationships/image" Target="../media/image13.png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5" Type="http://schemas.openxmlformats.org/officeDocument/2006/relationships/image" Target="../media/image16.png"/><Relationship Id="rId10" Type="http://schemas.openxmlformats.org/officeDocument/2006/relationships/image" Target="../media/image4.png"/><Relationship Id="rId4" Type="http://schemas.openxmlformats.org/officeDocument/2006/relationships/image" Target="../media/image7.jpeg"/><Relationship Id="rId9" Type="http://schemas.microsoft.com/office/2007/relationships/hdphoto" Target="../media/hdphoto1.wdp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12" Type="http://schemas.openxmlformats.org/officeDocument/2006/relationships/image" Target="../media/image12.png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4.png"/><Relationship Id="rId5" Type="http://schemas.openxmlformats.org/officeDocument/2006/relationships/image" Target="../media/image8.png"/><Relationship Id="rId15" Type="http://schemas.openxmlformats.org/officeDocument/2006/relationships/image" Target="../media/image15.png"/><Relationship Id="rId10" Type="http://schemas.openxmlformats.org/officeDocument/2006/relationships/image" Target="../media/image16.png"/><Relationship Id="rId4" Type="http://schemas.openxmlformats.org/officeDocument/2006/relationships/image" Target="../media/image18.jpeg"/><Relationship Id="rId9" Type="http://schemas.microsoft.com/office/2007/relationships/hdphoto" Target="../media/hdphoto1.wdp"/><Relationship Id="rId1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12" Type="http://schemas.openxmlformats.org/officeDocument/2006/relationships/image" Target="../media/image12.png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4.png"/><Relationship Id="rId5" Type="http://schemas.openxmlformats.org/officeDocument/2006/relationships/image" Target="../media/image8.png"/><Relationship Id="rId15" Type="http://schemas.openxmlformats.org/officeDocument/2006/relationships/image" Target="../media/image15.png"/><Relationship Id="rId10" Type="http://schemas.openxmlformats.org/officeDocument/2006/relationships/image" Target="../media/image16.png"/><Relationship Id="rId4" Type="http://schemas.openxmlformats.org/officeDocument/2006/relationships/image" Target="../media/image20.jpeg"/><Relationship Id="rId9" Type="http://schemas.microsoft.com/office/2007/relationships/hdphoto" Target="../media/hdphoto1.wdp"/><Relationship Id="rId1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12" Type="http://schemas.openxmlformats.org/officeDocument/2006/relationships/image" Target="../media/image12.png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4.png"/><Relationship Id="rId5" Type="http://schemas.openxmlformats.org/officeDocument/2006/relationships/image" Target="../media/image8.png"/><Relationship Id="rId15" Type="http://schemas.openxmlformats.org/officeDocument/2006/relationships/image" Target="../media/image15.png"/><Relationship Id="rId10" Type="http://schemas.openxmlformats.org/officeDocument/2006/relationships/image" Target="../media/image16.png"/><Relationship Id="rId4" Type="http://schemas.openxmlformats.org/officeDocument/2006/relationships/image" Target="../media/image21.jpeg"/><Relationship Id="rId9" Type="http://schemas.microsoft.com/office/2007/relationships/hdphoto" Target="../media/hdphoto1.wdp"/><Relationship Id="rId1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12" Type="http://schemas.openxmlformats.org/officeDocument/2006/relationships/image" Target="../media/image12.png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4.png"/><Relationship Id="rId5" Type="http://schemas.openxmlformats.org/officeDocument/2006/relationships/image" Target="../media/image8.png"/><Relationship Id="rId15" Type="http://schemas.openxmlformats.org/officeDocument/2006/relationships/image" Target="../media/image15.png"/><Relationship Id="rId10" Type="http://schemas.openxmlformats.org/officeDocument/2006/relationships/image" Target="../media/image16.png"/><Relationship Id="rId4" Type="http://schemas.openxmlformats.org/officeDocument/2006/relationships/image" Target="../media/image22.jpeg"/><Relationship Id="rId9" Type="http://schemas.microsoft.com/office/2007/relationships/hdphoto" Target="../media/hdphoto1.wdp"/><Relationship Id="rId1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12" Type="http://schemas.openxmlformats.org/officeDocument/2006/relationships/image" Target="../media/image12.png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4.png"/><Relationship Id="rId5" Type="http://schemas.openxmlformats.org/officeDocument/2006/relationships/image" Target="../media/image8.png"/><Relationship Id="rId15" Type="http://schemas.openxmlformats.org/officeDocument/2006/relationships/image" Target="../media/image15.png"/><Relationship Id="rId10" Type="http://schemas.openxmlformats.org/officeDocument/2006/relationships/image" Target="../media/image16.png"/><Relationship Id="rId4" Type="http://schemas.openxmlformats.org/officeDocument/2006/relationships/image" Target="../media/image23.jpeg"/><Relationship Id="rId9" Type="http://schemas.microsoft.com/office/2007/relationships/hdphoto" Target="../media/hdphoto1.wdp"/><Relationship Id="rId1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4.png"/><Relationship Id="rId3" Type="http://schemas.openxmlformats.org/officeDocument/2006/relationships/image" Target="../media/image24.png"/><Relationship Id="rId7" Type="http://schemas.openxmlformats.org/officeDocument/2006/relationships/image" Target="../media/image11.png"/><Relationship Id="rId12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openxmlformats.org/officeDocument/2006/relationships/image" Target="../media/image4.png"/><Relationship Id="rId4" Type="http://schemas.openxmlformats.org/officeDocument/2006/relationships/image" Target="../media/image25.png"/><Relationship Id="rId9" Type="http://schemas.openxmlformats.org/officeDocument/2006/relationships/image" Target="../media/image16.png"/><Relationship Id="rId1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0"/>
            <a:ext cx="7374135" cy="954107"/>
          </a:xfr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Segoe Print" pitchFamily="2" charset="0"/>
                <a:ea typeface="+mn-ea"/>
                <a:cs typeface="+mn-cs"/>
              </a:rPr>
              <a:t>Конкурс  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Segoe Print" pitchFamily="2" charset="0"/>
                <a:ea typeface="+mn-ea"/>
                <a:cs typeface="+mn-cs"/>
              </a:rPr>
              <a:t>«</a:t>
            </a:r>
            <a:r>
              <a:rPr lang="ru-RU" sz="2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Segoe Print" pitchFamily="2" charset="0"/>
                <a:ea typeface="+mn-ea"/>
                <a:cs typeface="+mn-cs"/>
              </a:rPr>
              <a:t>Интерактивная 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Segoe Print" pitchFamily="2" charset="0"/>
                <a:ea typeface="+mn-ea"/>
                <a:cs typeface="+mn-cs"/>
              </a:rPr>
              <a:t>мозаика</a:t>
            </a:r>
            <a:r>
              <a:rPr lang="ru-RU" sz="2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Segoe Print" pitchFamily="2" charset="0"/>
                <a:ea typeface="+mn-ea"/>
                <a:cs typeface="+mn-cs"/>
              </a:rPr>
              <a:t>»</a:t>
            </a:r>
            <a:br>
              <a:rPr lang="ru-RU" sz="2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Segoe Print" pitchFamily="2" charset="0"/>
                <a:ea typeface="+mn-ea"/>
                <a:cs typeface="+mn-cs"/>
              </a:rPr>
            </a:br>
            <a:r>
              <a:rPr lang="ru-RU" sz="2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Segoe Print" pitchFamily="2" charset="0"/>
                <a:ea typeface="+mn-ea"/>
                <a:cs typeface="+mn-cs"/>
              </a:rPr>
              <a:t>сайт </a:t>
            </a:r>
            <a:r>
              <a:rPr lang="ru-RU" sz="2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Segoe Print" pitchFamily="2" charset="0"/>
                <a:ea typeface="+mn-ea"/>
                <a:cs typeface="+mn-cs"/>
                <a:hlinkClick r:id="rId4"/>
              </a:rPr>
              <a:t>http://pedsovet.su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Segoe Print" pitchFamily="2" charset="0"/>
              <a:ea typeface="+mn-ea"/>
              <a:cs typeface="+mn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5097760"/>
            <a:ext cx="7624936" cy="17526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Segoe Print" pitchFamily="2" charset="0"/>
              </a:rPr>
              <a:t>Козлова 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Segoe Print" pitchFamily="2" charset="0"/>
              </a:rPr>
              <a:t>Елена Владимировна</a:t>
            </a:r>
            <a:r>
              <a:rPr lang="ru-RU" sz="2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Segoe Print" pitchFamily="2" charset="0"/>
              </a:rPr>
              <a:t/>
            </a:r>
            <a:br>
              <a:rPr lang="ru-RU" sz="2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Segoe Print" pitchFamily="2" charset="0"/>
              </a:rPr>
            </a:br>
            <a:r>
              <a:rPr lang="ru-RU" sz="2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Segoe Print" pitchFamily="2" charset="0"/>
              </a:rPr>
              <a:t>МОУ СОШ №10. Г. Североморск Мурманская область</a:t>
            </a:r>
            <a:br>
              <a:rPr lang="ru-RU" sz="2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Segoe Print" pitchFamily="2" charset="0"/>
              </a:rPr>
            </a:br>
            <a:r>
              <a:rPr lang="ru-RU" sz="28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Segoe Print" pitchFamily="2" charset="0"/>
              </a:rPr>
              <a:t>учитель английского языка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57209" y="1971644"/>
            <a:ext cx="6476453" cy="1175706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ru-RU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Segoe Print" pitchFamily="2" charset="0"/>
              </a:rPr>
              <a:t>Кроссворд</a:t>
            </a:r>
          </a:p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ru-RU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Segoe Print" pitchFamily="2" charset="0"/>
              </a:rPr>
              <a:t>“</a:t>
            </a:r>
            <a:r>
              <a:rPr lang="en-US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Segoe Print" pitchFamily="2" charset="0"/>
              </a:rPr>
              <a:t>What Is This Animal Called</a:t>
            </a:r>
            <a:r>
              <a:rPr lang="ru-RU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Segoe Print" pitchFamily="2" charset="0"/>
              </a:rPr>
              <a:t>?”</a:t>
            </a:r>
          </a:p>
        </p:txBody>
      </p:sp>
      <p:pic>
        <p:nvPicPr>
          <p:cNvPr id="2052" name="Picture 4" descr="C:\Files\for ps5\скрап\zoo\fly_pixel_studio_jolly_zoo_element55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606394"/>
            <a:ext cx="2722563" cy="273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446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83568" y="254968"/>
            <a:ext cx="7732440" cy="79208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Источники основного содержания:</a:t>
            </a:r>
            <a:endParaRPr lang="ru-RU" b="1" dirty="0">
              <a:ln w="11430"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8787" y="836712"/>
            <a:ext cx="7632848" cy="56323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285750" indent="-285750">
              <a:buBlip>
                <a:blip r:embed="rId4"/>
              </a:buBlip>
            </a:pPr>
            <a:r>
              <a:rPr lang="ru-RU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</a:rPr>
              <a:t>Эми </a:t>
            </a:r>
            <a:r>
              <a:rPr lang="ru-RU" sz="24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</a:rPr>
              <a:t>Л Браун, Джон </a:t>
            </a:r>
            <a:r>
              <a:rPr lang="ru-RU" sz="24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</a:rPr>
              <a:t>Даунинг</a:t>
            </a:r>
            <a:r>
              <a:rPr lang="ru-RU" sz="24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</a:rPr>
              <a:t>, Джон </a:t>
            </a:r>
            <a:r>
              <a:rPr lang="ru-RU" sz="2400" b="1" dirty="0" err="1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</a:rPr>
              <a:t>Ситс</a:t>
            </a:r>
            <a:r>
              <a:rPr lang="ru-RU" sz="24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</a:rPr>
              <a:t>  «Первый учебный словарь»: Москва, «Русский язык», </a:t>
            </a:r>
            <a:r>
              <a:rPr lang="ru-RU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</a:rPr>
              <a:t>1983</a:t>
            </a:r>
          </a:p>
          <a:p>
            <a:pPr marL="285750" indent="-285750">
              <a:buBlip>
                <a:blip r:embed="rId4"/>
              </a:buBlip>
            </a:pPr>
            <a:r>
              <a:rPr lang="ru-RU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  <a:hlinkClick r:id="rId5"/>
              </a:rPr>
              <a:t>http</a:t>
            </a:r>
            <a:r>
              <a:rPr lang="ru-RU" sz="24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  <a:hlinkClick r:id="rId5"/>
              </a:rPr>
              <a:t>://</a:t>
            </a:r>
            <a:r>
              <a:rPr lang="ru-RU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  <a:hlinkClick r:id="rId5"/>
              </a:rPr>
              <a:t>en.wikipedia.org/wiki/Otter</a:t>
            </a:r>
            <a:endParaRPr lang="ru-RU" sz="2400" b="1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Segoe Print" pitchFamily="2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US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  <a:hlinkClick r:id="rId6"/>
              </a:rPr>
              <a:t>http</a:t>
            </a:r>
            <a:r>
              <a:rPr lang="en-US" sz="24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  <a:hlinkClick r:id="rId6"/>
              </a:rPr>
              <a:t>://en.wikipedia.org/wiki/Sheep</a:t>
            </a:r>
            <a:endParaRPr lang="ru-RU" sz="24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Segoe Print" pitchFamily="2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US" sz="24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  <a:hlinkClick r:id="rId7"/>
              </a:rPr>
              <a:t>http://www.sandiegozoo.org/animalbytes/t-giant_panda.html</a:t>
            </a:r>
            <a:endParaRPr lang="en-US" sz="24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Segoe Print" pitchFamily="2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US" sz="24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  <a:hlinkClick r:id="rId8"/>
              </a:rPr>
              <a:t>http://www.kidzone.ws/lw/snakes/facts-cobra.htm</a:t>
            </a:r>
            <a:endParaRPr lang="en-US" sz="24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Segoe Print" pitchFamily="2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US" sz="24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  <a:hlinkClick r:id="rId9"/>
              </a:rPr>
              <a:t>http://www.ypte.org.uk/animal/otter-sea-/151</a:t>
            </a:r>
            <a:endParaRPr lang="en-US" sz="24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Segoe Print" pitchFamily="2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US" sz="24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  <a:hlinkClick r:id="rId10"/>
              </a:rPr>
              <a:t>http://animal-world.com/encyclo/critters/mouse/mouse.php</a:t>
            </a:r>
            <a:endParaRPr lang="en-US" sz="24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Segoe Print" pitchFamily="2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US" sz="24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  <a:hlinkClick r:id="rId11"/>
              </a:rPr>
              <a:t>http://a-z-animals.com/animals/mouse/</a:t>
            </a:r>
            <a:endParaRPr lang="en-US" sz="24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Segoe Print" pitchFamily="2" charset="0"/>
            </a:endParaRPr>
          </a:p>
          <a:p>
            <a:endParaRPr lang="ru-RU" sz="24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Segoe Print" pitchFamily="2" charset="0"/>
            </a:endParaRPr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7620378" y="5868201"/>
            <a:ext cx="1506583" cy="972017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innerShdw blurRad="63500" dist="50800" dir="10800000">
              <a:prstClr val="black">
                <a:alpha val="50000"/>
              </a:prstClr>
            </a:innerShdw>
          </a:effectLst>
          <a:scene3d>
            <a:camera prst="orthographicFront"/>
            <a:lightRig rig="freezing" dir="t"/>
          </a:scene3d>
          <a:sp3d extrusionH="12700" prstMaterial="dkEdge">
            <a:bevelT w="127000" h="101600"/>
            <a:bevelB w="139700" h="139700" prst="divot"/>
            <a:extrusionClr>
              <a:schemeClr val="accent1">
                <a:lumMod val="60000"/>
                <a:lumOff val="4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406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1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83568" y="254968"/>
            <a:ext cx="7732440" cy="79208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Источники иллюстраций</a:t>
            </a:r>
            <a:endParaRPr lang="ru-RU" b="1" dirty="0">
              <a:ln w="11430"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8786" y="1052736"/>
            <a:ext cx="8103693" cy="526297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285750" indent="-285750">
              <a:buBlip>
                <a:blip r:embed="rId4"/>
              </a:buBlip>
            </a:pPr>
            <a:r>
              <a:rPr lang="ru-RU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</a:rPr>
              <a:t>Фото панды - </a:t>
            </a:r>
            <a:r>
              <a:rPr lang="en-US" sz="24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  <a:hlinkClick r:id="rId5"/>
              </a:rPr>
              <a:t>http://</a:t>
            </a:r>
            <a:r>
              <a:rPr lang="en-US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  <a:hlinkClick r:id="rId5"/>
              </a:rPr>
              <a:t>www.liveinternet.ru</a:t>
            </a:r>
            <a:r>
              <a:rPr lang="ru-RU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</a:rPr>
              <a:t>...</a:t>
            </a:r>
          </a:p>
          <a:p>
            <a:pPr marL="285750" indent="-285750">
              <a:buBlip>
                <a:blip r:embed="rId4"/>
              </a:buBlip>
            </a:pPr>
            <a:r>
              <a:rPr lang="ru-RU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</a:rPr>
              <a:t>Фото змеи - </a:t>
            </a:r>
            <a:r>
              <a:rPr lang="en-US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  <a:hlinkClick r:id="rId6"/>
              </a:rPr>
              <a:t>http</a:t>
            </a:r>
            <a:r>
              <a:rPr lang="en-US" sz="24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  <a:hlinkClick r:id="rId6"/>
              </a:rPr>
              <a:t>://</a:t>
            </a:r>
            <a:r>
              <a:rPr lang="en-US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  <a:hlinkClick r:id="rId6"/>
              </a:rPr>
              <a:t>animalz.ru/archives/225</a:t>
            </a:r>
            <a:endParaRPr lang="ru-RU" sz="2400" b="1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Segoe Print" pitchFamily="2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ru-RU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</a:rPr>
              <a:t>Фото выдры - </a:t>
            </a:r>
            <a:endParaRPr lang="en-US" sz="24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Segoe Print" pitchFamily="2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US" sz="24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  <a:hlinkClick r:id="rId7"/>
              </a:rPr>
              <a:t>http://</a:t>
            </a:r>
            <a:r>
              <a:rPr lang="en-US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  <a:hlinkClick r:id="rId7"/>
              </a:rPr>
              <a:t>www.alaska-in-pictures.com/sea-otter-6042-pictures.htm</a:t>
            </a:r>
            <a:endParaRPr lang="ru-RU" sz="2400" b="1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Segoe Print" pitchFamily="2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ru-RU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</a:rPr>
              <a:t>Фото мыши - </a:t>
            </a:r>
            <a:r>
              <a:rPr lang="en-US" sz="24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  <a:hlinkClick r:id="rId8"/>
              </a:rPr>
              <a:t>http://</a:t>
            </a:r>
            <a:r>
              <a:rPr lang="en-US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  <a:hlinkClick r:id="rId8"/>
              </a:rPr>
              <a:t>p-i-f.livejournal.com/1949538.html</a:t>
            </a:r>
            <a:endParaRPr lang="ru-RU" sz="2400" b="1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Segoe Print" pitchFamily="2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ru-RU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</a:rPr>
              <a:t>Фото лошади - </a:t>
            </a:r>
            <a:r>
              <a:rPr lang="en-US" sz="24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  <a:hlinkClick r:id="rId9"/>
              </a:rPr>
              <a:t>http://www.templates.com/blog/untamed-spirit-beautiful-horses-cg</a:t>
            </a:r>
            <a:r>
              <a:rPr lang="en-US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  <a:hlinkClick r:id="rId9"/>
              </a:rPr>
              <a:t>/</a:t>
            </a:r>
            <a:endParaRPr lang="ru-RU" sz="2400" b="1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Segoe Print" pitchFamily="2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ru-RU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</a:rPr>
              <a:t>Фото овцы - </a:t>
            </a:r>
            <a:r>
              <a:rPr lang="en-US" sz="24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  <a:hlinkClick r:id="rId10"/>
              </a:rPr>
              <a:t>http://brunoberry.wordpress.com/2010/08/17/sheep</a:t>
            </a:r>
            <a:r>
              <a:rPr lang="en-US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  <a:hlinkClick r:id="rId10"/>
              </a:rPr>
              <a:t>/</a:t>
            </a:r>
            <a:endParaRPr lang="ru-RU" sz="2400" b="1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Segoe Print" pitchFamily="2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ru-RU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</a:rPr>
              <a:t>Элементы дизайна - </a:t>
            </a:r>
            <a:r>
              <a:rPr lang="en-US" sz="24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</a:rPr>
              <a:t>http</a:t>
            </a:r>
            <a:r>
              <a:rPr lang="en-US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egoe Print" pitchFamily="2" charset="0"/>
              </a:rPr>
              <a:t>://allday.ru</a:t>
            </a:r>
            <a:endParaRPr lang="ru-RU" sz="24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79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1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9" name="Picture 7" descr="C:\Users\DELL\Desktop\Новая папка\fly_pixel_studio_jolly_zoo_element10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98782">
            <a:off x="0" y="4640603"/>
            <a:ext cx="1517650" cy="195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DELL\Desktop\Новая папка\fly_pixel_studio_jolly_zoo_element8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051" y="-9184"/>
            <a:ext cx="5257801" cy="331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81739" y="470968"/>
            <a:ext cx="350448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8000" b="1" cap="none" spc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/>
                <a:latin typeface="Algerian" pitchFamily="82" charset="0"/>
              </a:rPr>
              <a:t>RULES:</a:t>
            </a:r>
            <a:endParaRPr lang="ru-RU" sz="8000" b="1" cap="none" spc="0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18594" y="1647372"/>
            <a:ext cx="14847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7030A0"/>
                </a:solidFill>
                <a:latin typeface="Showcard Gothic" pitchFamily="82" charset="0"/>
              </a:rPr>
              <a:t>CLICK</a:t>
            </a:r>
            <a:r>
              <a:rPr lang="en-US" sz="48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endParaRPr lang="ru-RU" sz="4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48470" y="1349189"/>
            <a:ext cx="136815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  <a:endParaRPr lang="ru-RU" sz="9600" b="1" dirty="0">
              <a:ln w="900" cmpd="sng">
                <a:solidFill>
                  <a:srgbClr val="FFFF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70494" y="1805666"/>
            <a:ext cx="534793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3200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7030A0"/>
                </a:solidFill>
                <a:latin typeface="Showcard Gothic" pitchFamily="82" charset="0"/>
              </a:rPr>
              <a:t>t</a:t>
            </a:r>
            <a:r>
              <a:rPr lang="en-US" sz="3200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7030A0"/>
                </a:solidFill>
                <a:latin typeface="Showcard Gothic" pitchFamily="82" charset="0"/>
              </a:rPr>
              <a:t>o</a:t>
            </a:r>
            <a:r>
              <a:rPr lang="en-US" sz="3200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latin typeface="Showcard Gothic" pitchFamily="82" charset="0"/>
              </a:rPr>
              <a:t>  </a:t>
            </a:r>
            <a:r>
              <a:rPr lang="en-US" sz="3200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7030A0"/>
                </a:solidFill>
                <a:latin typeface="Showcard Gothic" pitchFamily="82" charset="0"/>
              </a:rPr>
              <a:t>start</a:t>
            </a:r>
            <a:r>
              <a:rPr lang="en-US" sz="3200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latin typeface="Showcard Gothic" pitchFamily="82" charset="0"/>
              </a:rPr>
              <a:t>  </a:t>
            </a:r>
            <a:r>
              <a:rPr lang="en-US" sz="3200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7030A0"/>
                </a:solidFill>
                <a:latin typeface="Showcard Gothic" pitchFamily="82" charset="0"/>
              </a:rPr>
              <a:t>new</a:t>
            </a:r>
            <a:r>
              <a:rPr lang="en-US" sz="3200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latin typeface="Showcard Gothic" pitchFamily="82" charset="0"/>
              </a:rPr>
              <a:t>  </a:t>
            </a:r>
            <a:r>
              <a:rPr lang="en-US" sz="3200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7030A0"/>
                </a:solidFill>
                <a:latin typeface="Showcard Gothic" pitchFamily="82" charset="0"/>
              </a:rPr>
              <a:t>question</a:t>
            </a:r>
            <a:endParaRPr lang="ru-RU" sz="32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rgbClr val="7030A0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882883"/>
            <a:ext cx="919033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  <a:effectLst/>
                <a:latin typeface="Showcard Gothic" pitchFamily="82" charset="0"/>
              </a:rPr>
              <a:t>When  you  find  the  answer  click “GUESS”</a:t>
            </a:r>
            <a:endParaRPr lang="ru-RU" sz="3200" b="1" cap="none" spc="0" dirty="0">
              <a:ln>
                <a:solidFill>
                  <a:srgbClr val="7030A0"/>
                </a:solidFill>
              </a:ln>
              <a:solidFill>
                <a:schemeClr val="accent4">
                  <a:lumMod val="75000"/>
                </a:schemeClr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546" y="3589328"/>
            <a:ext cx="134524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Showcard Gothic" pitchFamily="82" charset="0"/>
              </a:rPr>
              <a:t>click</a:t>
            </a:r>
            <a:endParaRPr lang="ru-RU" sz="3200" b="1" cap="none" spc="0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26152" y="3488573"/>
            <a:ext cx="357790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800" b="1" spc="50" dirty="0">
                <a:ln w="11430">
                  <a:solidFill>
                    <a:srgbClr val="FFFF00"/>
                  </a:solidFill>
                </a:ln>
                <a:solidFill>
                  <a:srgbClr val="7030A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  <a:ea typeface="Adobe Gothic Std B" pitchFamily="34" charset="-128"/>
                <a:cs typeface="Estrangelo Edessa" pitchFamily="66" charset="0"/>
              </a:rPr>
              <a:t>i</a:t>
            </a:r>
            <a:endParaRPr lang="ru-RU" sz="4800" b="1" spc="50" dirty="0">
              <a:ln w="11430">
                <a:solidFill>
                  <a:srgbClr val="FFFF00"/>
                </a:solidFill>
              </a:ln>
              <a:solidFill>
                <a:srgbClr val="7030A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  <a:ea typeface="Adobe Gothic Std B" pitchFamily="34" charset="-128"/>
              <a:cs typeface="Estrangelo Edessa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6152" y="4207440"/>
            <a:ext cx="769152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/>
                <a:latin typeface="Showcard Gothic" pitchFamily="82" charset="0"/>
              </a:rPr>
              <a:t>To  learn  more  about  this  animal</a:t>
            </a:r>
            <a:endParaRPr lang="ru-RU" sz="3200" b="1" cap="none" spc="0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77024" y="4869160"/>
            <a:ext cx="75456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B050"/>
                </a:solidFill>
                <a:effectLst/>
                <a:latin typeface="Showcard Gothic" pitchFamily="82" charset="0"/>
              </a:rPr>
              <a:t>When  you’re   ready,  click “NEXT</a:t>
            </a:r>
            <a:r>
              <a:rPr lang="en-US" sz="3200" b="1" cap="none" spc="0" dirty="0" smtClean="0"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rgbClr val="00B050"/>
                </a:solidFill>
                <a:effectLst/>
                <a:latin typeface="Showcard Gothic" pitchFamily="82" charset="0"/>
              </a:rPr>
              <a:t>”</a:t>
            </a:r>
            <a:endParaRPr lang="ru-RU" sz="3200" b="1" cap="none" spc="0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7555380" y="5785279"/>
            <a:ext cx="1475531" cy="972017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  <a:effectLst>
            <a:innerShdw blurRad="63500" dist="50800" dir="10800000">
              <a:prstClr val="black">
                <a:alpha val="50000"/>
              </a:prstClr>
            </a:innerShdw>
          </a:effectLst>
          <a:scene3d>
            <a:camera prst="orthographicFront"/>
            <a:lightRig rig="freezing" dir="t"/>
          </a:scene3d>
          <a:sp3d extrusionH="12700" prstMaterial="dkEdge">
            <a:bevelT w="127000" h="101600" prst="angle"/>
            <a:bevelB w="139700" h="139700" prst="divot"/>
            <a:extrusionClr>
              <a:schemeClr val="accent1">
                <a:lumMod val="60000"/>
                <a:lumOff val="4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8198" name="Picture 6" descr="C:\Users\DELL\Desktop\Новая папка\fly_pixel_studio_jolly_zoo_element46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37598" y="5702300"/>
            <a:ext cx="6681788" cy="115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530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61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 descr="C:\Users\DELL\Desktop\40524997_panda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507" y="2018879"/>
            <a:ext cx="2611650" cy="3420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DELL\Desktop\Новая папка\fly_pixel_studio_jolly_zoo_element23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1616868"/>
            <a:ext cx="3816424" cy="440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613604" y="1415120"/>
            <a:ext cx="1943161" cy="46474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9600" b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  <a:endParaRPr lang="ru-RU" sz="29600" b="1" dirty="0">
              <a:ln w="900" cmpd="sng">
                <a:solidFill>
                  <a:srgbClr val="FFFF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058" name="Picture 10" descr="C:\Users\DELL\Desktop\Новая папка\fly_pixel_studio_jolly_zoo_element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2713" y="6021288"/>
            <a:ext cx="1437340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DELL\Desktop\Новая папка\fly_pixel_studio_jolly_zoo_element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56591" y="5733256"/>
            <a:ext cx="10513168" cy="162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500216"/>
              </p:ext>
            </p:extLst>
          </p:nvPr>
        </p:nvGraphicFramePr>
        <p:xfrm>
          <a:off x="350399" y="2615138"/>
          <a:ext cx="5616625" cy="349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23325"/>
                <a:gridCol w="1123325"/>
                <a:gridCol w="1123325"/>
                <a:gridCol w="1123325"/>
                <a:gridCol w="1123325"/>
              </a:tblGrid>
              <a:tr h="582000">
                <a:tc>
                  <a:txBody>
                    <a:bodyPr/>
                    <a:lstStyle/>
                    <a:p>
                      <a:pPr algn="ctr" fontAlgn="ctr"/>
                      <a:endParaRPr lang="ru-RU" sz="1100" u="none" strike="noStrike" dirty="0"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049" name="Picture 1" descr="C:\Users\DELL\Desktop\Новая папка\fly_pixel_studio_jolly_zoo_element11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4555" y="0"/>
            <a:ext cx="1598600" cy="164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647372"/>
            <a:ext cx="5678157" cy="1938992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6000" b="1" i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lgerian" pitchFamily="82" charset="0"/>
              </a:rPr>
              <a:t>What is this </a:t>
            </a:r>
          </a:p>
          <a:p>
            <a:r>
              <a:rPr lang="en-US" sz="6000" b="1" i="1" dirty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lgerian" pitchFamily="82" charset="0"/>
              </a:rPr>
              <a:t> </a:t>
            </a:r>
            <a:r>
              <a:rPr lang="en-US" sz="6000" b="1" i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lgerian" pitchFamily="82" charset="0"/>
              </a:rPr>
              <a:t>           animal?</a:t>
            </a:r>
            <a:endParaRPr lang="ru-RU" sz="6000" b="1" i="1" dirty="0">
              <a:ln w="900" cmpd="sng">
                <a:solidFill>
                  <a:srgbClr val="FFFF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065" name="Picture 17" descr="C:\Users\DELL\Desktop\Новая папка\fly_pixel_studio_jolly_zoo_element10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2259" y="4756149"/>
            <a:ext cx="1517650" cy="195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DELL\Desktop\Новая папка\fly_pixel_studio_jolly_zoo_element2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5770" y="5439810"/>
            <a:ext cx="1119188" cy="112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:\Users\DELL\Desktop\Новая папка\fly_pixel_studio_jolly_zoo_element7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8996" y="5203371"/>
            <a:ext cx="1322387" cy="155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DELL\Desktop\Новая папка\fly_pixel_studio_jolly_zoo_element12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9897" y="5292725"/>
            <a:ext cx="2640012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:\Users\DELL\Desktop\Новая папка\fly_pixel_studio_jolly_zoo_element59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7148" y="1429016"/>
            <a:ext cx="700895" cy="938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348321" y="6041971"/>
            <a:ext cx="2424022" cy="830997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smtClean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itchFamily="82" charset="0"/>
              </a:rPr>
              <a:t>GUESS?</a:t>
            </a:r>
            <a:endParaRPr lang="ru-RU" sz="4800" b="1" cap="none" spc="0" dirty="0">
              <a:ln w="11430"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7324" y="2459996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P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65476" y="2458411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A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39078" y="2459996"/>
            <a:ext cx="6014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N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39055" y="2458411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D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45365" y="2458411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A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348321" y="6041971"/>
            <a:ext cx="2511172" cy="830997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smtClean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itchFamily="82" charset="0"/>
                <a:hlinkClick r:id="" action="ppaction://hlinkshowjump?jump=nextslide">
                  <a:snd r:embed="rId3" name="click.wav"/>
                </a:hlinkClick>
              </a:rPr>
              <a:t>NEXT</a:t>
            </a:r>
            <a:endParaRPr lang="ru-RU" sz="4800" b="1" cap="none" spc="0" dirty="0">
              <a:ln w="11430"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6" name="Picture 8" descr="C:\Users\DELL\Desktop\Новая папка\fly_pixel_studio_jolly_zoo_element34.pn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9134">
            <a:off x="5131959" y="494653"/>
            <a:ext cx="2347044" cy="1036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Группа 18"/>
          <p:cNvGrpSpPr/>
          <p:nvPr/>
        </p:nvGrpSpPr>
        <p:grpSpPr>
          <a:xfrm>
            <a:off x="55988" y="744568"/>
            <a:ext cx="6019080" cy="5914993"/>
            <a:chOff x="55988" y="744568"/>
            <a:chExt cx="6019080" cy="5914993"/>
          </a:xfrm>
        </p:grpSpPr>
        <p:pic>
          <p:nvPicPr>
            <p:cNvPr id="2071" name="Picture 23" descr="C:\Users\DELL\Desktop\fly_pixel_studio_jolly_zoo_paper7.jp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88" y="744568"/>
              <a:ext cx="6011327" cy="5377753"/>
            </a:xfrm>
            <a:prstGeom prst="rect">
              <a:avLst/>
            </a:prstGeom>
            <a:noFill/>
            <a:effectLst>
              <a:innerShdw blurRad="457200" dir="960000">
                <a:prstClr val="black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63741" y="1273471"/>
              <a:ext cx="6011327" cy="538609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">
                  <a:rot lat="0" lon="0" rev="18900000"/>
                </a:lightRig>
              </a:scene3d>
              <a:sp3d extrusionH="31750" contourW="6350" prstMaterial="powder"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pPr algn="ctr"/>
              <a:r>
                <a:rPr lang="en-US" sz="3200" b="1" cap="none" spc="0" dirty="0" smtClean="0">
                  <a:ln>
                    <a:solidFill>
                      <a:srgbClr val="FFFF00"/>
                    </a:solidFill>
                  </a:ln>
                  <a:solidFill>
                    <a:srgbClr val="FF0000"/>
                  </a:solidFill>
                  <a:effectLst/>
                  <a:latin typeface="Showcard Gothic" pitchFamily="82" charset="0"/>
                </a:rPr>
                <a:t> panda</a:t>
              </a:r>
              <a:br>
                <a:rPr lang="en-US" sz="3200" b="1" cap="none" spc="0" dirty="0" smtClean="0">
                  <a:ln>
                    <a:solidFill>
                      <a:srgbClr val="FFFF00"/>
                    </a:solidFill>
                  </a:ln>
                  <a:solidFill>
                    <a:srgbClr val="FF0000"/>
                  </a:solidFill>
                  <a:effectLst/>
                  <a:latin typeface="Showcard Gothic" pitchFamily="82" charset="0"/>
                </a:rPr>
              </a:br>
              <a:r>
                <a:rPr lang="en-US" sz="2400" cap="none" spc="0" dirty="0" smtClean="0">
                  <a:ln>
                    <a:solidFill>
                      <a:srgbClr val="FFFF00"/>
                    </a:solidFill>
                  </a:ln>
                  <a:solidFill>
                    <a:srgbClr val="FF0000"/>
                  </a:solidFill>
                  <a:effectLst/>
                  <a:latin typeface="Showcard Gothic" pitchFamily="82" charset="0"/>
                </a:rPr>
                <a:t/>
              </a:r>
              <a:br>
                <a:rPr lang="en-US" sz="2400" cap="none" spc="0" dirty="0" smtClean="0">
                  <a:ln>
                    <a:solidFill>
                      <a:srgbClr val="FFFF00"/>
                    </a:solidFill>
                  </a:ln>
                  <a:solidFill>
                    <a:srgbClr val="FF0000"/>
                  </a:solidFill>
                  <a:effectLst/>
                  <a:latin typeface="Showcard Gothic" pitchFamily="82" charset="0"/>
                </a:rPr>
              </a:br>
              <a:r>
                <a:rPr lang="en-US" sz="3200" b="1" cap="none" spc="0" dirty="0" smtClean="0">
                  <a:effectLst/>
                </a:rPr>
                <a:t>The giant panda is a large black and white wild animal. It is a national treasure in China. Some pandas are much smaller and look rather like a large cat with a bushy tail and a pointed nose. The Chinese call their beloved pandas "large bear-cats.“			 </a:t>
              </a:r>
            </a:p>
            <a:p>
              <a:pPr algn="ctr"/>
              <a:r>
                <a:rPr lang="en-US" sz="3200" b="1" cap="none" spc="0" dirty="0" smtClean="0">
                  <a:effectLst/>
                </a:rPr>
                <a:t>.</a:t>
              </a:r>
              <a:endParaRPr lang="ru-RU" sz="3200" b="1" cap="none" spc="0" dirty="0">
                <a:effectLst/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0" y="6041970"/>
            <a:ext cx="755576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800" b="1" spc="50" dirty="0">
                <a:ln w="11430">
                  <a:solidFill>
                    <a:srgbClr val="FFFF00"/>
                  </a:solidFill>
                </a:ln>
                <a:solidFill>
                  <a:srgbClr val="7030A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  <a:ea typeface="Adobe Gothic Std B" pitchFamily="34" charset="-128"/>
                <a:cs typeface="Estrangelo Edessa" pitchFamily="66" charset="0"/>
              </a:rPr>
              <a:t>i</a:t>
            </a:r>
            <a:endParaRPr lang="ru-RU" sz="4800" b="1" spc="50" dirty="0">
              <a:ln w="11430">
                <a:solidFill>
                  <a:srgbClr val="FFFF00"/>
                </a:solidFill>
              </a:ln>
              <a:solidFill>
                <a:srgbClr val="7030A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  <a:ea typeface="Adobe Gothic Std B" pitchFamily="34" charset="-128"/>
              <a:cs typeface="Estrangelo Edessa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480602" y="721130"/>
            <a:ext cx="6223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</a:rPr>
              <a:t>X</a:t>
            </a:r>
            <a:endParaRPr lang="ru-RU" sz="4000" b="1" cap="none" spc="50" dirty="0">
              <a:ln w="11430"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658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1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61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2" grpId="0"/>
      <p:bldP spid="13" grpId="0"/>
      <p:bldP spid="14" grpId="0"/>
      <p:bldP spid="15" grpId="0"/>
      <p:bldP spid="16" grpId="0"/>
      <p:bldP spid="38" grpId="0" animBg="1"/>
      <p:bldP spid="17" grpId="0" animBg="1"/>
      <p:bldP spid="20" grpId="0"/>
      <p:bldP spid="2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LL\Desktop\2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984" y="2074509"/>
            <a:ext cx="2533650" cy="336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DELL\Desktop\Новая папка\fly_pixel_studio_jolly_zoo_element23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1616868"/>
            <a:ext cx="3816424" cy="440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613604" y="1415120"/>
            <a:ext cx="1943161" cy="46474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9600" b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  <a:endParaRPr lang="ru-RU" sz="29600" b="1" dirty="0">
              <a:ln w="900" cmpd="sng">
                <a:solidFill>
                  <a:srgbClr val="FFFF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058" name="Picture 10" descr="C:\Users\DELL\Desktop\Новая папка\fly_pixel_studio_jolly_zoo_element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2713" y="6021288"/>
            <a:ext cx="1437340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DELL\Desktop\Новая папка\fly_pixel_studio_jolly_zoo_element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56591" y="5733256"/>
            <a:ext cx="10513168" cy="162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118822"/>
              </p:ext>
            </p:extLst>
          </p:nvPr>
        </p:nvGraphicFramePr>
        <p:xfrm>
          <a:off x="350399" y="2615138"/>
          <a:ext cx="5616625" cy="349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23325"/>
                <a:gridCol w="1123325"/>
                <a:gridCol w="1123325"/>
                <a:gridCol w="1123325"/>
                <a:gridCol w="1123325"/>
              </a:tblGrid>
              <a:tr h="582000">
                <a:tc>
                  <a:txBody>
                    <a:bodyPr/>
                    <a:lstStyle/>
                    <a:p>
                      <a:pPr algn="ctr" fontAlgn="ctr"/>
                      <a:endParaRPr lang="ru-RU" sz="1100" u="none" strike="noStrike" dirty="0"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049" name="Picture 1" descr="C:\Users\DELL\Desktop\Новая папка\fly_pixel_studio_jolly_zoo_element11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4555" y="0"/>
            <a:ext cx="1598600" cy="164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DELL\Desktop\Новая папка\fly_pixel_studio_jolly_zoo_element34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9134">
            <a:off x="5131959" y="494653"/>
            <a:ext cx="2347044" cy="1036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647372"/>
            <a:ext cx="5678157" cy="1938992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6000" b="1" i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lgerian" pitchFamily="82" charset="0"/>
              </a:rPr>
              <a:t>What is this </a:t>
            </a:r>
          </a:p>
          <a:p>
            <a:r>
              <a:rPr lang="en-US" sz="6000" b="1" i="1" dirty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lgerian" pitchFamily="82" charset="0"/>
              </a:rPr>
              <a:t> </a:t>
            </a:r>
            <a:r>
              <a:rPr lang="en-US" sz="6000" b="1" i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lgerian" pitchFamily="82" charset="0"/>
              </a:rPr>
              <a:t>           animal?</a:t>
            </a:r>
            <a:endParaRPr lang="ru-RU" sz="6000" b="1" i="1" dirty="0">
              <a:ln w="900" cmpd="sng">
                <a:solidFill>
                  <a:srgbClr val="FFFF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065" name="Picture 17" descr="C:\Users\DELL\Desktop\Новая папка\fly_pixel_studio_jolly_zoo_element10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2259" y="4756149"/>
            <a:ext cx="1517650" cy="195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DELL\Desktop\Новая папка\fly_pixel_studio_jolly_zoo_element2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5770" y="5439810"/>
            <a:ext cx="1119188" cy="112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:\Users\DELL\Desktop\Новая папка\fly_pixel_studio_jolly_zoo_element7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8996" y="5203371"/>
            <a:ext cx="1322387" cy="155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DELL\Desktop\Новая папка\fly_pixel_studio_jolly_zoo_element12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9897" y="5292725"/>
            <a:ext cx="2640012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:\Users\DELL\Desktop\Новая папка\fly_pixel_studio_jolly_zoo_element59.pn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7148" y="1429016"/>
            <a:ext cx="700895" cy="938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348321" y="6041971"/>
            <a:ext cx="2424022" cy="830997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smtClean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itchFamily="82" charset="0"/>
              </a:rPr>
              <a:t>GUESS?</a:t>
            </a:r>
            <a:endParaRPr lang="ru-RU" sz="4800" b="1" cap="none" spc="0" dirty="0">
              <a:ln w="11430"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7324" y="2459996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P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65476" y="2458411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A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39078" y="2459996"/>
            <a:ext cx="6014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N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39055" y="2458411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D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45365" y="2458411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A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348321" y="6041971"/>
            <a:ext cx="2511172" cy="830997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smtClean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itchFamily="82" charset="0"/>
                <a:hlinkClick r:id="" action="ppaction://hlinkshowjump?jump=nextslide"/>
              </a:rPr>
              <a:t>NEXT</a:t>
            </a:r>
            <a:endParaRPr lang="ru-RU" sz="4800" b="1" cap="none" spc="0" dirty="0">
              <a:ln w="11430"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2272" y="3023173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S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65476" y="3029594"/>
            <a:ext cx="6014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N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85377" y="3023173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A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2224" y="3029594"/>
            <a:ext cx="6543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K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66242" y="3023173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latin typeface="Algerian" pitchFamily="82" charset="0"/>
              </a:rPr>
              <a:t>E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38014" y="601111"/>
            <a:ext cx="6011327" cy="6181560"/>
            <a:chOff x="63741" y="601111"/>
            <a:chExt cx="6011327" cy="6181560"/>
          </a:xfrm>
        </p:grpSpPr>
        <p:pic>
          <p:nvPicPr>
            <p:cNvPr id="29" name="Picture 23" descr="C:\Users\DELL\Desktop\fly_pixel_studio_jolly_zoo_paper7.jp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41" y="601111"/>
              <a:ext cx="6011327" cy="5835675"/>
            </a:xfrm>
            <a:prstGeom prst="rect">
              <a:avLst/>
            </a:prstGeom>
            <a:noFill/>
            <a:effectLst>
              <a:innerShdw blurRad="457200" dir="960000">
                <a:prstClr val="black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Прямоугольник 29"/>
            <p:cNvSpPr/>
            <p:nvPr/>
          </p:nvSpPr>
          <p:spPr>
            <a:xfrm>
              <a:off x="63741" y="1273471"/>
              <a:ext cx="6011327" cy="550920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">
                  <a:rot lat="0" lon="0" rev="18900000"/>
                </a:lightRig>
              </a:scene3d>
              <a:sp3d extrusionH="31750" contourW="6350" prstMaterial="powder"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pPr algn="ctr"/>
              <a:r>
                <a:rPr lang="en-US" sz="3200" b="1" dirty="0" smtClean="0">
                  <a:ln>
                    <a:solidFill>
                      <a:srgbClr val="FFFF00"/>
                    </a:solidFill>
                  </a:ln>
                  <a:solidFill>
                    <a:srgbClr val="FF0000"/>
                  </a:solidFill>
                  <a:latin typeface="Showcard Gothic" pitchFamily="82" charset="0"/>
                </a:rPr>
                <a:t>SNAKE</a:t>
              </a:r>
              <a:endParaRPr lang="en-US" sz="3200" b="1" cap="none" spc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/>
                <a:latin typeface="Showcard Gothic" pitchFamily="82" charset="0"/>
              </a:endParaRPr>
            </a:p>
            <a:p>
              <a:pPr algn="just"/>
              <a:r>
                <a:rPr 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 snake is a  crawling animal</a:t>
              </a:r>
              <a:r>
                <a:rPr lang="en-US" sz="3200" b="1" cap="none" spc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with a long body and no legs. </a:t>
              </a:r>
              <a:r>
                <a:rPr lang="en-US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Living snakes are found on every continent except Antarctica and on most </a:t>
              </a:r>
              <a:r>
                <a:rPr 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islands</a:t>
              </a:r>
              <a:r>
                <a:rPr lang="ru-RU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</a:t>
              </a:r>
              <a:r>
                <a:rPr lang="en-US" sz="3200" b="1" cap="none" spc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Some snakes are dangerous because they have a poisonous bite. Poison can </a:t>
              </a:r>
              <a:r>
                <a:rPr 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cause </a:t>
              </a:r>
              <a:r>
                <a:rPr lang="en-US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painful injury or </a:t>
              </a:r>
              <a:r>
                <a:rPr 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even death </a:t>
              </a:r>
              <a:r>
                <a:rPr lang="en-US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to </a:t>
              </a:r>
              <a:r>
                <a:rPr lang="ru-RU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	</a:t>
              </a:r>
              <a:r>
                <a:rPr 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humans</a:t>
              </a:r>
              <a:r>
                <a:rPr lang="en-US" sz="3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</a:t>
              </a:r>
              <a:r>
                <a:rPr lang="ru-RU" sz="3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								</a:t>
              </a:r>
              <a:r>
                <a:rPr lang="en-US" sz="3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endParaRPr lang="ru-RU" sz="3200" cap="none" spc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2" name="Прямоугольник 31"/>
          <p:cNvSpPr/>
          <p:nvPr/>
        </p:nvSpPr>
        <p:spPr>
          <a:xfrm>
            <a:off x="-31852" y="6021288"/>
            <a:ext cx="715420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800" b="1" spc="50" dirty="0">
                <a:ln w="11430">
                  <a:solidFill>
                    <a:srgbClr val="FFFF00"/>
                  </a:solidFill>
                </a:ln>
                <a:solidFill>
                  <a:srgbClr val="7030A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  <a:ea typeface="Adobe Gothic Std B" pitchFamily="34" charset="-128"/>
                <a:cs typeface="Estrangelo Edessa" pitchFamily="66" charset="0"/>
              </a:rPr>
              <a:t>i</a:t>
            </a:r>
            <a:endParaRPr lang="ru-RU" sz="4800" b="1" spc="50" dirty="0">
              <a:ln w="11430">
                <a:solidFill>
                  <a:srgbClr val="FFFF00"/>
                </a:solidFill>
              </a:ln>
              <a:solidFill>
                <a:srgbClr val="7030A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  <a:ea typeface="Adobe Gothic Std B" pitchFamily="34" charset="-128"/>
              <a:cs typeface="Estrangelo Edessa" pitchFamily="66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480602" y="721130"/>
            <a:ext cx="6223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</a:rPr>
              <a:t>X</a:t>
            </a:r>
            <a:endParaRPr lang="ru-RU" sz="4000" b="1" cap="none" spc="50" dirty="0">
              <a:ln w="11430"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-6713572" y="7362009"/>
            <a:ext cx="257258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In the Western </a:t>
            </a:r>
            <a:r>
              <a:rPr lang="en-US" dirty="0" err="1" smtClean="0"/>
              <a:t>worldl</a:t>
            </a:r>
            <a:r>
              <a:rPr lang="en-US" dirty="0" smtClean="0"/>
              <a:t> </a:t>
            </a:r>
            <a:r>
              <a:rPr lang="en-US" dirty="0"/>
              <a:t>species. They require minimal space, as most common species do not exceed five feet in length. Pet snakes can be fed relatively infrequently, usually once every 5–14 days. Certain snakes have a lifespan of more than 40 years if given proper care.</a:t>
            </a:r>
          </a:p>
          <a:p>
            <a:r>
              <a:rPr lang="en-US" b="1" dirty="0"/>
              <a:t>Symbolism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8792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1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61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38" grpId="0" animBg="1"/>
      <p:bldP spid="2" grpId="0"/>
      <p:bldP spid="3" grpId="0"/>
      <p:bldP spid="4" grpId="0"/>
      <p:bldP spid="6" grpId="0"/>
      <p:bldP spid="9" grpId="0"/>
      <p:bldP spid="32" grpId="0" animBg="1"/>
      <p:bldP spid="33" grpId="0"/>
      <p:bldP spid="3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DELL\Desktop\sea-otter_604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3326" y="2046628"/>
            <a:ext cx="2616167" cy="3393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DELL\Desktop\Новая папка\fly_pixel_studio_jolly_zoo_element23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1616868"/>
            <a:ext cx="3816424" cy="440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613604" y="1415120"/>
            <a:ext cx="1943161" cy="46474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9600" b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  <a:endParaRPr lang="ru-RU" sz="29600" b="1" dirty="0">
              <a:ln w="900" cmpd="sng">
                <a:solidFill>
                  <a:srgbClr val="FFFF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058" name="Picture 10" descr="C:\Users\DELL\Desktop\Новая папка\fly_pixel_studio_jolly_zoo_element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2713" y="6021288"/>
            <a:ext cx="1437340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DELL\Desktop\Новая папка\fly_pixel_studio_jolly_zoo_element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56591" y="5733256"/>
            <a:ext cx="10513168" cy="162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0745449"/>
              </p:ext>
            </p:extLst>
          </p:nvPr>
        </p:nvGraphicFramePr>
        <p:xfrm>
          <a:off x="350399" y="2615138"/>
          <a:ext cx="5616625" cy="349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23325"/>
                <a:gridCol w="1123325"/>
                <a:gridCol w="1123325"/>
                <a:gridCol w="1123325"/>
                <a:gridCol w="1123325"/>
              </a:tblGrid>
              <a:tr h="582000">
                <a:tc>
                  <a:txBody>
                    <a:bodyPr/>
                    <a:lstStyle/>
                    <a:p>
                      <a:pPr algn="ctr" fontAlgn="ctr"/>
                      <a:endParaRPr lang="ru-RU" sz="1100" u="none" strike="noStrike" dirty="0"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049" name="Picture 1" descr="C:\Users\DELL\Desktop\Новая папка\fly_pixel_studio_jolly_zoo_element11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4555" y="0"/>
            <a:ext cx="1598600" cy="164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DELL\Desktop\Новая папка\fly_pixel_studio_jolly_zoo_element34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9134">
            <a:off x="5131959" y="494653"/>
            <a:ext cx="2347044" cy="1036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647372"/>
            <a:ext cx="5678157" cy="1938992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6000" b="1" i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lgerian" pitchFamily="82" charset="0"/>
              </a:rPr>
              <a:t>What is this </a:t>
            </a:r>
          </a:p>
          <a:p>
            <a:r>
              <a:rPr lang="en-US" sz="6000" b="1" i="1" dirty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lgerian" pitchFamily="82" charset="0"/>
              </a:rPr>
              <a:t> </a:t>
            </a:r>
            <a:r>
              <a:rPr lang="en-US" sz="6000" b="1" i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lgerian" pitchFamily="82" charset="0"/>
              </a:rPr>
              <a:t>           animal?</a:t>
            </a:r>
            <a:endParaRPr lang="ru-RU" sz="6000" b="1" i="1" dirty="0">
              <a:ln w="900" cmpd="sng">
                <a:solidFill>
                  <a:srgbClr val="FFFF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065" name="Picture 17" descr="C:\Users\DELL\Desktop\Новая папка\fly_pixel_studio_jolly_zoo_element10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2259" y="4756149"/>
            <a:ext cx="1517650" cy="195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DELL\Desktop\Новая папка\fly_pixel_studio_jolly_zoo_element2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5770" y="5439810"/>
            <a:ext cx="1119188" cy="112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:\Users\DELL\Desktop\Новая папка\fly_pixel_studio_jolly_zoo_element7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8996" y="5203371"/>
            <a:ext cx="1322387" cy="155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DELL\Desktop\Новая папка\fly_pixel_studio_jolly_zoo_element12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9897" y="5292725"/>
            <a:ext cx="2640012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:\Users\DELL\Desktop\Новая папка\fly_pixel_studio_jolly_zoo_element59.pn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7148" y="1429016"/>
            <a:ext cx="700895" cy="938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348321" y="6041971"/>
            <a:ext cx="2424022" cy="830997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smtClean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itchFamily="82" charset="0"/>
              </a:rPr>
              <a:t>GUESS?</a:t>
            </a:r>
            <a:endParaRPr lang="ru-RU" sz="4800" b="1" cap="none" spc="0" dirty="0">
              <a:ln w="11430"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7324" y="2459996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P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65476" y="2458411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A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39078" y="2459996"/>
            <a:ext cx="6014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N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39055" y="2458411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D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45365" y="2458411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A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348321" y="6041971"/>
            <a:ext cx="2511172" cy="830997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smtClean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itchFamily="82" charset="0"/>
                <a:hlinkClick r:id="" action="ppaction://hlinkshowjump?jump=nextslide"/>
              </a:rPr>
              <a:t>NEXT</a:t>
            </a:r>
            <a:endParaRPr lang="ru-RU" sz="4800" b="1" cap="none" spc="0" dirty="0">
              <a:ln w="11430"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72973" y="3036305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S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02720" y="3039124"/>
            <a:ext cx="6014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N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85377" y="3023173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A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2224" y="3029594"/>
            <a:ext cx="6543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K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66242" y="3023173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latin typeface="Algerian" pitchFamily="82" charset="0"/>
              </a:rPr>
              <a:t>E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6103" y="3617816"/>
            <a:ext cx="6174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O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18750" y="3617816"/>
            <a:ext cx="5854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T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37951" y="3620521"/>
            <a:ext cx="5854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T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43865" y="3617816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E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56624" y="3609766"/>
            <a:ext cx="625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R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209922" y="549562"/>
            <a:ext cx="6056060" cy="5596652"/>
            <a:chOff x="46910" y="684793"/>
            <a:chExt cx="6056060" cy="5377753"/>
          </a:xfrm>
        </p:grpSpPr>
        <p:pic>
          <p:nvPicPr>
            <p:cNvPr id="36" name="Picture 23" descr="C:\Users\DELL\Desktop\fly_pixel_studio_jolly_zoo_paper7.jp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643" y="684793"/>
              <a:ext cx="6011327" cy="5377753"/>
            </a:xfrm>
            <a:prstGeom prst="rect">
              <a:avLst/>
            </a:prstGeom>
            <a:noFill/>
            <a:effectLst>
              <a:innerShdw blurRad="457200" dir="960000">
                <a:prstClr val="black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Прямоугольник 36"/>
            <p:cNvSpPr/>
            <p:nvPr/>
          </p:nvSpPr>
          <p:spPr>
            <a:xfrm>
              <a:off x="46910" y="1129344"/>
              <a:ext cx="6011327" cy="487968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">
                  <a:rot lat="0" lon="0" rev="18900000"/>
                </a:lightRig>
              </a:scene3d>
              <a:sp3d extrusionH="31750" contourW="6350" prstMaterial="powder"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pPr algn="ctr"/>
              <a:r>
                <a:rPr lang="en-US" sz="2400" b="1" dirty="0" smtClean="0">
                  <a:ln>
                    <a:solidFill>
                      <a:srgbClr val="FFFF00"/>
                    </a:solidFill>
                  </a:ln>
                  <a:solidFill>
                    <a:srgbClr val="FF0000"/>
                  </a:solidFill>
                  <a:latin typeface="Showcard Gothic" pitchFamily="82" charset="0"/>
                </a:rPr>
                <a:t> OTTER</a:t>
              </a:r>
            </a:p>
            <a:p>
              <a:pPr algn="just"/>
              <a:r>
                <a:rPr lang="en-US" sz="3000" b="1" cap="none" spc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The  otter is  a furry web-footed  swimming animal.</a:t>
              </a:r>
              <a:r>
                <a:rPr lang="en-US" sz="3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River otters eat a variety of fish and shellfish, as well as small land mammals </a:t>
              </a:r>
              <a:r>
                <a:rPr lang="en-US" sz="3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and birds.</a:t>
              </a:r>
              <a:r>
                <a:rPr lang="en-US" sz="3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Sea </a:t>
              </a:r>
              <a:r>
                <a:rPr lang="en-US" sz="3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otters eat </a:t>
              </a:r>
              <a:r>
                <a:rPr lang="en-US" sz="3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shellfish, clams and sea urchins.</a:t>
              </a:r>
              <a:r>
                <a:rPr lang="ru-RU" sz="3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	</a:t>
              </a:r>
              <a:r>
                <a:rPr lang="en-US" sz="3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endPara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just"/>
              <a:r>
                <a:rPr lang="en-US" sz="3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000" b="1" cap="none" spc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Sea otter's life is occupied with the cleaning and taking care of its fur. If the fur is damaged otter may die from cold </a:t>
              </a:r>
              <a:r>
                <a:rPr lang="en-US" sz="3000" b="1" cap="none" spc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and exposure.</a:t>
              </a:r>
              <a:endParaRPr lang="ru-RU" sz="3000" b="1" cap="none" spc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9" name="Прямоугольник 38"/>
          <p:cNvSpPr/>
          <p:nvPr/>
        </p:nvSpPr>
        <p:spPr>
          <a:xfrm>
            <a:off x="0" y="6132713"/>
            <a:ext cx="625073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800" b="1" spc="50" dirty="0">
                <a:ln w="11430">
                  <a:solidFill>
                    <a:srgbClr val="FFFF00"/>
                  </a:solidFill>
                </a:ln>
                <a:solidFill>
                  <a:srgbClr val="7030A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  <a:ea typeface="Adobe Gothic Std B" pitchFamily="34" charset="-128"/>
                <a:cs typeface="Estrangelo Edessa" pitchFamily="66" charset="0"/>
              </a:rPr>
              <a:t>i</a:t>
            </a:r>
            <a:endParaRPr lang="ru-RU" sz="4800" b="1" spc="50" dirty="0">
              <a:ln w="11430">
                <a:solidFill>
                  <a:srgbClr val="FFFF00"/>
                </a:solidFill>
              </a:ln>
              <a:solidFill>
                <a:srgbClr val="7030A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  <a:ea typeface="Adobe Gothic Std B" pitchFamily="34" charset="-128"/>
              <a:cs typeface="Estrangelo Edessa" pitchFamily="66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480602" y="721130"/>
            <a:ext cx="6223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</a:rPr>
              <a:t>X</a:t>
            </a:r>
            <a:endParaRPr lang="ru-RU" sz="4000" b="1" cap="none" spc="50" dirty="0">
              <a:ln w="11430"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20991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1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61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38" grpId="0" animBg="1"/>
      <p:bldP spid="11" grpId="0"/>
      <p:bldP spid="17" grpId="0"/>
      <p:bldP spid="18" grpId="0"/>
      <p:bldP spid="19" grpId="0"/>
      <p:bldP spid="20" grpId="0"/>
      <p:bldP spid="39" grpId="0" animBg="1"/>
      <p:bldP spid="40" grpId="0"/>
      <p:bldP spid="4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DELL\Desktop\000bggrk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6536" y="2027138"/>
            <a:ext cx="2657298" cy="3432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DELL\Desktop\Новая папка\fly_pixel_studio_jolly_zoo_element23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1616868"/>
            <a:ext cx="3816424" cy="440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613604" y="1415120"/>
            <a:ext cx="1943161" cy="46474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9600" b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  <a:endParaRPr lang="ru-RU" sz="29600" b="1" dirty="0">
              <a:ln w="900" cmpd="sng">
                <a:solidFill>
                  <a:srgbClr val="FFFF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058" name="Picture 10" descr="C:\Users\DELL\Desktop\Новая папка\fly_pixel_studio_jolly_zoo_element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2713" y="6021288"/>
            <a:ext cx="1437340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DELL\Desktop\Новая папка\fly_pixel_studio_jolly_zoo_element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56591" y="5733256"/>
            <a:ext cx="10513168" cy="162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160543"/>
              </p:ext>
            </p:extLst>
          </p:nvPr>
        </p:nvGraphicFramePr>
        <p:xfrm>
          <a:off x="350399" y="2615138"/>
          <a:ext cx="5616625" cy="349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23325"/>
                <a:gridCol w="1123325"/>
                <a:gridCol w="1123325"/>
                <a:gridCol w="1123325"/>
                <a:gridCol w="1123325"/>
              </a:tblGrid>
              <a:tr h="582000">
                <a:tc>
                  <a:txBody>
                    <a:bodyPr/>
                    <a:lstStyle/>
                    <a:p>
                      <a:pPr algn="ctr" fontAlgn="ctr"/>
                      <a:endParaRPr lang="ru-RU" sz="1100" u="none" strike="noStrike" dirty="0"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049" name="Picture 1" descr="C:\Users\DELL\Desktop\Новая папка\fly_pixel_studio_jolly_zoo_element11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4555" y="0"/>
            <a:ext cx="1598600" cy="164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DELL\Desktop\Новая папка\fly_pixel_studio_jolly_zoo_element34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9134">
            <a:off x="5131959" y="494653"/>
            <a:ext cx="2347044" cy="1036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647372"/>
            <a:ext cx="5678157" cy="1938992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6000" b="1" i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lgerian" pitchFamily="82" charset="0"/>
              </a:rPr>
              <a:t>What is this </a:t>
            </a:r>
          </a:p>
          <a:p>
            <a:r>
              <a:rPr lang="en-US" sz="6000" b="1" i="1" dirty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lgerian" pitchFamily="82" charset="0"/>
              </a:rPr>
              <a:t> </a:t>
            </a:r>
            <a:r>
              <a:rPr lang="en-US" sz="6000" b="1" i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lgerian" pitchFamily="82" charset="0"/>
              </a:rPr>
              <a:t>           animal?</a:t>
            </a:r>
            <a:endParaRPr lang="ru-RU" sz="6000" b="1" i="1" dirty="0">
              <a:ln w="900" cmpd="sng">
                <a:solidFill>
                  <a:srgbClr val="FFFF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065" name="Picture 17" descr="C:\Users\DELL\Desktop\Новая папка\fly_pixel_studio_jolly_zoo_element10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2259" y="4756149"/>
            <a:ext cx="1517650" cy="195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DELL\Desktop\Новая папка\fly_pixel_studio_jolly_zoo_element2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5770" y="5439810"/>
            <a:ext cx="1119188" cy="112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:\Users\DELL\Desktop\Новая папка\fly_pixel_studio_jolly_zoo_element7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8996" y="5203371"/>
            <a:ext cx="1322387" cy="155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DELL\Desktop\Новая папка\fly_pixel_studio_jolly_zoo_element12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9897" y="5292725"/>
            <a:ext cx="2640012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:\Users\DELL\Desktop\Новая папка\fly_pixel_studio_jolly_zoo_element59.pn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7148" y="1429016"/>
            <a:ext cx="700895" cy="938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348321" y="6041971"/>
            <a:ext cx="2424022" cy="830997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smtClean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itchFamily="82" charset="0"/>
              </a:rPr>
              <a:t>GUESS?</a:t>
            </a:r>
            <a:endParaRPr lang="ru-RU" sz="4800" b="1" cap="none" spc="0" dirty="0">
              <a:ln w="11430"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8237" y="2459996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P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65476" y="2458411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A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39078" y="2459996"/>
            <a:ext cx="6014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N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39055" y="2458411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D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45365" y="2458411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A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348321" y="6041971"/>
            <a:ext cx="2511172" cy="830997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smtClean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itchFamily="82" charset="0"/>
                <a:hlinkClick r:id="" action="ppaction://hlinkshowjump?jump=nextslide"/>
              </a:rPr>
              <a:t>NEXT</a:t>
            </a:r>
            <a:endParaRPr lang="ru-RU" sz="4800" b="1" cap="none" spc="0" dirty="0">
              <a:ln w="11430"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72973" y="3036305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S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02720" y="3039124"/>
            <a:ext cx="6014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N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85377" y="3023173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A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2224" y="3029594"/>
            <a:ext cx="6543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K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66242" y="3023173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latin typeface="Algerian" pitchFamily="82" charset="0"/>
              </a:rPr>
              <a:t>E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6103" y="3617816"/>
            <a:ext cx="6174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O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18750" y="3617816"/>
            <a:ext cx="5854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T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37951" y="3620521"/>
            <a:ext cx="5854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T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43865" y="3617816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E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56624" y="3609766"/>
            <a:ext cx="625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R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14026" y="4199236"/>
            <a:ext cx="691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M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665476" y="4191142"/>
            <a:ext cx="6174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O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34270" y="4191142"/>
            <a:ext cx="6062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U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953696" y="4191142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latin typeface="Algerian" pitchFamily="82" charset="0"/>
              </a:rPr>
              <a:t>S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025777" y="4199236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E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grpSp>
        <p:nvGrpSpPr>
          <p:cNvPr id="40" name="Группа 39"/>
          <p:cNvGrpSpPr/>
          <p:nvPr/>
        </p:nvGrpSpPr>
        <p:grpSpPr>
          <a:xfrm>
            <a:off x="46910" y="744568"/>
            <a:ext cx="6020405" cy="5463089"/>
            <a:chOff x="46910" y="744568"/>
            <a:chExt cx="6020405" cy="5463089"/>
          </a:xfrm>
        </p:grpSpPr>
        <p:pic>
          <p:nvPicPr>
            <p:cNvPr id="41" name="Picture 23" descr="C:\Users\DELL\Desktop\fly_pixel_studio_jolly_zoo_paper7.jp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88" y="744568"/>
              <a:ext cx="6011327" cy="5377753"/>
            </a:xfrm>
            <a:prstGeom prst="rect">
              <a:avLst/>
            </a:prstGeom>
            <a:noFill/>
            <a:effectLst>
              <a:innerShdw blurRad="457200" dir="960000">
                <a:prstClr val="black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Прямоугольник 41"/>
            <p:cNvSpPr/>
            <p:nvPr/>
          </p:nvSpPr>
          <p:spPr>
            <a:xfrm>
              <a:off x="46910" y="1129344"/>
              <a:ext cx="6011327" cy="507831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">
                  <a:rot lat="0" lon="0" rev="18900000"/>
                </a:lightRig>
              </a:scene3d>
              <a:sp3d extrusionH="31750" contourW="6350" prstMaterial="powder"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pPr algn="ctr"/>
              <a:r>
                <a:rPr lang="en-US" sz="2400" b="1" dirty="0" smtClean="0">
                  <a:ln>
                    <a:solidFill>
                      <a:srgbClr val="FFFF00"/>
                    </a:solidFill>
                  </a:ln>
                  <a:solidFill>
                    <a:srgbClr val="FF0000"/>
                  </a:solidFill>
                  <a:latin typeface="Showcard Gothic" pitchFamily="82" charset="0"/>
                </a:rPr>
                <a:t>The  perfect  pocket  pet</a:t>
              </a:r>
            </a:p>
            <a:p>
              <a:pPr algn="just"/>
              <a:r>
                <a:rPr lang="en-US" sz="2000" b="1" cap="none" spc="0" dirty="0" smtClean="0">
                  <a:effectLst/>
                </a:rPr>
                <a:t> </a:t>
              </a:r>
              <a:r>
                <a:rPr lang="en-US" sz="3000" b="1" cap="none" spc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The mouse is a small rodent that is found in all corners of the globe, even in Antarctica.</a:t>
              </a:r>
            </a:p>
            <a:p>
              <a:pPr algn="just"/>
              <a:r>
                <a:rPr lang="en-US" sz="3000" b="1" cap="none" spc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Many people today like to keep the mouse as pets because of the small size and quiet temperament of the mouse. The mouse is also used a lot in scientific research though the mouse is not an easy animal to examine</a:t>
              </a:r>
              <a:r>
                <a:rPr lang="en-US" sz="3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 				</a:t>
              </a:r>
              <a:endParaRPr lang="ru-RU" sz="3000" b="1" cap="none" spc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-34306" y="6027003"/>
            <a:ext cx="642543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800" b="1" spc="50" dirty="0">
                <a:ln w="11430">
                  <a:solidFill>
                    <a:srgbClr val="FFFF00"/>
                  </a:solidFill>
                </a:ln>
                <a:solidFill>
                  <a:srgbClr val="7030A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  <a:ea typeface="Adobe Gothic Std B" pitchFamily="34" charset="-128"/>
                <a:cs typeface="Estrangelo Edessa" pitchFamily="66" charset="0"/>
              </a:rPr>
              <a:t>i</a:t>
            </a:r>
            <a:endParaRPr lang="ru-RU" sz="4800" b="1" spc="50" dirty="0">
              <a:ln w="11430">
                <a:solidFill>
                  <a:srgbClr val="FFFF00"/>
                </a:solidFill>
              </a:ln>
              <a:solidFill>
                <a:srgbClr val="7030A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  <a:ea typeface="Adobe Gothic Std B" pitchFamily="34" charset="-128"/>
              <a:cs typeface="Estrangelo Edessa" pitchFamily="66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480602" y="721130"/>
            <a:ext cx="6223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</a:rPr>
              <a:t>X</a:t>
            </a:r>
            <a:endParaRPr lang="ru-RU" sz="4000" b="1" cap="none" spc="50" dirty="0">
              <a:ln w="11430"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654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1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61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38" grpId="0" animBg="1"/>
      <p:bldP spid="21" grpId="0"/>
      <p:bldP spid="22" grpId="0"/>
      <p:bldP spid="23" grpId="0"/>
      <p:bldP spid="24" grpId="0"/>
      <p:bldP spid="25" grpId="0"/>
      <p:bldP spid="43" grpId="0" animBg="1"/>
      <p:bldP spid="44" grpId="0"/>
      <p:bldP spid="4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DELL\Desktop\horse-by-duri-son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5481" y="2094686"/>
            <a:ext cx="2426578" cy="3288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DELL\Desktop\Новая папка\fly_pixel_studio_jolly_zoo_element23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1616868"/>
            <a:ext cx="3816424" cy="440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613604" y="1415120"/>
            <a:ext cx="1943161" cy="46474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9600" b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  <a:endParaRPr lang="ru-RU" sz="29600" b="1" dirty="0">
              <a:ln w="900" cmpd="sng">
                <a:solidFill>
                  <a:srgbClr val="FFFF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058" name="Picture 10" descr="C:\Users\DELL\Desktop\Новая папка\fly_pixel_studio_jolly_zoo_element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2713" y="6021288"/>
            <a:ext cx="1437340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DELL\Desktop\Новая папка\fly_pixel_studio_jolly_zoo_element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56591" y="5733256"/>
            <a:ext cx="10513168" cy="162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030275"/>
              </p:ext>
            </p:extLst>
          </p:nvPr>
        </p:nvGraphicFramePr>
        <p:xfrm>
          <a:off x="350399" y="2615138"/>
          <a:ext cx="5616625" cy="349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23325"/>
                <a:gridCol w="1123325"/>
                <a:gridCol w="1123325"/>
                <a:gridCol w="1123325"/>
                <a:gridCol w="1123325"/>
              </a:tblGrid>
              <a:tr h="582000">
                <a:tc>
                  <a:txBody>
                    <a:bodyPr/>
                    <a:lstStyle/>
                    <a:p>
                      <a:pPr algn="ctr" fontAlgn="ctr"/>
                      <a:endParaRPr lang="ru-RU" sz="1100" u="none" strike="noStrike" dirty="0"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049" name="Picture 1" descr="C:\Users\DELL\Desktop\Новая папка\fly_pixel_studio_jolly_zoo_element11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4555" y="0"/>
            <a:ext cx="1598600" cy="164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DELL\Desktop\Новая папка\fly_pixel_studio_jolly_zoo_element34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9134">
            <a:off x="5131959" y="494653"/>
            <a:ext cx="2347044" cy="1036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647372"/>
            <a:ext cx="5678157" cy="1938992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6000" b="1" i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lgerian" pitchFamily="82" charset="0"/>
              </a:rPr>
              <a:t>What is this </a:t>
            </a:r>
          </a:p>
          <a:p>
            <a:r>
              <a:rPr lang="en-US" sz="6000" b="1" i="1" dirty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lgerian" pitchFamily="82" charset="0"/>
              </a:rPr>
              <a:t> </a:t>
            </a:r>
            <a:r>
              <a:rPr lang="en-US" sz="6000" b="1" i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lgerian" pitchFamily="82" charset="0"/>
              </a:rPr>
              <a:t>           animal?</a:t>
            </a:r>
            <a:endParaRPr lang="ru-RU" sz="6000" b="1" i="1" dirty="0">
              <a:ln w="900" cmpd="sng">
                <a:solidFill>
                  <a:srgbClr val="FFFF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065" name="Picture 17" descr="C:\Users\DELL\Desktop\Новая папка\fly_pixel_studio_jolly_zoo_element10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2259" y="4756149"/>
            <a:ext cx="1517650" cy="195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DELL\Desktop\Новая папка\fly_pixel_studio_jolly_zoo_element2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5770" y="5439810"/>
            <a:ext cx="1119188" cy="112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:\Users\DELL\Desktop\Новая папка\fly_pixel_studio_jolly_zoo_element7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8996" y="5203371"/>
            <a:ext cx="1322387" cy="155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DELL\Desktop\Новая папка\fly_pixel_studio_jolly_zoo_element12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9897" y="5292725"/>
            <a:ext cx="2640012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:\Users\DELL\Desktop\Новая папка\fly_pixel_studio_jolly_zoo_element59.pn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7148" y="1429016"/>
            <a:ext cx="700895" cy="938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348321" y="6041971"/>
            <a:ext cx="2424022" cy="830997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smtClean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itchFamily="82" charset="0"/>
              </a:rPr>
              <a:t>GUESS?</a:t>
            </a:r>
            <a:endParaRPr lang="ru-RU" sz="4800" b="1" cap="none" spc="0" dirty="0">
              <a:ln w="11430"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5854" y="2459996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P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65476" y="2458411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A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39078" y="2459996"/>
            <a:ext cx="6014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N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39055" y="2458411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D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45365" y="2458411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A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348321" y="6041971"/>
            <a:ext cx="2511172" cy="830997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smtClean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itchFamily="82" charset="0"/>
                <a:hlinkClick r:id="" action="ppaction://hlinkshowjump?jump=nextslide"/>
              </a:rPr>
              <a:t>NEXT</a:t>
            </a:r>
            <a:endParaRPr lang="ru-RU" sz="4800" b="1" cap="none" spc="0" dirty="0">
              <a:ln w="11430"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35854" y="3023085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S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02720" y="3039124"/>
            <a:ext cx="6014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N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85377" y="3023173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A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2224" y="3029594"/>
            <a:ext cx="6543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K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66242" y="3023173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latin typeface="Algerian" pitchFamily="82" charset="0"/>
              </a:rPr>
              <a:t>E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2955" y="3633707"/>
            <a:ext cx="6174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O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18750" y="3617816"/>
            <a:ext cx="5854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T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37951" y="3620521"/>
            <a:ext cx="5854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T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43865" y="3617816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E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56624" y="3609766"/>
            <a:ext cx="625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R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2973" y="4200116"/>
            <a:ext cx="691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M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665476" y="4191142"/>
            <a:ext cx="6174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O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34270" y="4191142"/>
            <a:ext cx="6062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U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953696" y="4191142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latin typeface="Algerian" pitchFamily="82" charset="0"/>
              </a:rPr>
              <a:t>S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025777" y="4199236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E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82955" y="4761592"/>
            <a:ext cx="6222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H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686690" y="4771570"/>
            <a:ext cx="6174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O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837951" y="4741706"/>
            <a:ext cx="625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R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964703" y="4756149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S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018452" y="4771570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E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grpSp>
        <p:nvGrpSpPr>
          <p:cNvPr id="44" name="Группа 43"/>
          <p:cNvGrpSpPr/>
          <p:nvPr/>
        </p:nvGrpSpPr>
        <p:grpSpPr>
          <a:xfrm>
            <a:off x="55988" y="744568"/>
            <a:ext cx="6046982" cy="5377753"/>
            <a:chOff x="55988" y="744568"/>
            <a:chExt cx="6046982" cy="5377753"/>
          </a:xfrm>
        </p:grpSpPr>
        <p:pic>
          <p:nvPicPr>
            <p:cNvPr id="45" name="Picture 23" descr="C:\Users\DELL\Desktop\fly_pixel_studio_jolly_zoo_paper7.jp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88" y="744568"/>
              <a:ext cx="6011327" cy="5377753"/>
            </a:xfrm>
            <a:prstGeom prst="rect">
              <a:avLst/>
            </a:prstGeom>
            <a:noFill/>
            <a:effectLst>
              <a:innerShdw blurRad="457200" dir="960000">
                <a:prstClr val="black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Прямоугольник 45"/>
            <p:cNvSpPr/>
            <p:nvPr/>
          </p:nvSpPr>
          <p:spPr>
            <a:xfrm>
              <a:off x="91643" y="887665"/>
              <a:ext cx="6011327" cy="446276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">
                  <a:rot lat="0" lon="0" rev="18900000"/>
                </a:lightRig>
              </a:scene3d>
              <a:sp3d extrusionH="31750" contourW="6350" prstMaterial="powder"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pPr algn="ctr"/>
              <a:r>
                <a:rPr lang="en-US" sz="2400" b="1" dirty="0" smtClean="0">
                  <a:ln>
                    <a:solidFill>
                      <a:srgbClr val="FFFF00"/>
                    </a:solidFill>
                  </a:ln>
                  <a:solidFill>
                    <a:srgbClr val="FF0000"/>
                  </a:solidFill>
                  <a:latin typeface="Showcard Gothic" pitchFamily="82" charset="0"/>
                </a:rPr>
                <a:t> a  Few  Facts  about  horses</a:t>
              </a:r>
              <a:endParaRPr lang="en-US" sz="2000" b="1" cap="none" spc="0" dirty="0" smtClean="0">
                <a:effectLst/>
              </a:endParaRPr>
            </a:p>
            <a:p>
              <a:pPr algn="ctr"/>
              <a:endParaRPr lang="en-US" sz="2000" b="1" cap="none" spc="0" dirty="0" smtClean="0">
                <a:effectLst/>
              </a:endParaRPr>
            </a:p>
            <a:p>
              <a:pPr algn="just"/>
              <a:r>
                <a:rPr lang="en-US" sz="3000" b="1" i="1" u="sng" cap="none" spc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Location</a:t>
              </a:r>
              <a:r>
                <a:rPr lang="en-US" sz="3000" b="1" cap="none" spc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 Pretty much worldwide.</a:t>
              </a:r>
            </a:p>
            <a:p>
              <a:pPr algn="just"/>
              <a:r>
                <a:rPr lang="en-US" sz="3000" b="1" i="1" u="sng" cap="none" spc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Special Features</a:t>
              </a:r>
              <a:r>
                <a:rPr lang="en-US" sz="3000" b="1" i="1" cap="none" spc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</a:p>
            <a:p>
              <a:pPr algn="just"/>
              <a:r>
                <a:rPr lang="en-US" sz="3000" b="1" cap="none" spc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3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</a:t>
              </a:r>
              <a:r>
                <a:rPr lang="en-US" sz="3000" b="1" cap="none" spc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omesticated since ancient times.</a:t>
              </a:r>
            </a:p>
            <a:p>
              <a:pPr algn="just"/>
              <a:r>
                <a:rPr lang="en-US" sz="3000" b="1" cap="none" spc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Average life span 20-25 years. A horses' field of vision is 300 degrees.</a:t>
              </a:r>
            </a:p>
            <a:p>
              <a:pPr algn="just"/>
              <a:r>
                <a:rPr lang="en-US" sz="3000" b="1" cap="none" spc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Sensitive skin which responds to touch.</a:t>
              </a:r>
            </a:p>
            <a:p>
              <a:pPr algn="just"/>
              <a:r>
                <a:rPr lang="en-US" sz="3000" b="1" cap="none" spc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Can weigh up to 1000 pounds.</a:t>
              </a:r>
            </a:p>
          </p:txBody>
        </p:sp>
      </p:grpSp>
      <p:sp>
        <p:nvSpPr>
          <p:cNvPr id="47" name="Прямоугольник 46"/>
          <p:cNvSpPr/>
          <p:nvPr/>
        </p:nvSpPr>
        <p:spPr>
          <a:xfrm>
            <a:off x="-73292" y="6119613"/>
            <a:ext cx="828868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800" b="1" spc="50" dirty="0">
                <a:ln w="11430">
                  <a:solidFill>
                    <a:srgbClr val="FFFF00"/>
                  </a:solidFill>
                </a:ln>
                <a:solidFill>
                  <a:srgbClr val="7030A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  <a:ea typeface="Adobe Gothic Std B" pitchFamily="34" charset="-128"/>
                <a:cs typeface="Estrangelo Edessa" pitchFamily="66" charset="0"/>
              </a:rPr>
              <a:t>i</a:t>
            </a:r>
            <a:endParaRPr lang="ru-RU" sz="4800" b="1" spc="50" dirty="0">
              <a:ln w="11430">
                <a:solidFill>
                  <a:srgbClr val="FFFF00"/>
                </a:solidFill>
              </a:ln>
              <a:solidFill>
                <a:srgbClr val="7030A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  <a:ea typeface="Adobe Gothic Std B" pitchFamily="34" charset="-128"/>
              <a:cs typeface="Estrangelo Edessa" pitchFamily="66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480602" y="721130"/>
            <a:ext cx="6223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</a:rPr>
              <a:t>X</a:t>
            </a:r>
            <a:endParaRPr lang="ru-RU" sz="4000" b="1" cap="none" spc="50" dirty="0">
              <a:ln w="11430"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532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1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61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38" grpId="0" animBg="1"/>
      <p:bldP spid="26" grpId="0"/>
      <p:bldP spid="27" grpId="0"/>
      <p:bldP spid="28" grpId="0"/>
      <p:bldP spid="29" grpId="0"/>
      <p:bldP spid="30" grpId="0"/>
      <p:bldP spid="47" grpId="0" animBg="1"/>
      <p:bldP spid="48" grpId="0"/>
      <p:bldP spid="4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DELL\Desktop\4737304_black_and_white_sheep-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0229" y="1987653"/>
            <a:ext cx="2422114" cy="3502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DELL\Desktop\Новая папка\fly_pixel_studio_jolly_zoo_element23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1616868"/>
            <a:ext cx="3816424" cy="440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613604" y="1415120"/>
            <a:ext cx="1943161" cy="46474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9600" b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  <a:endParaRPr lang="ru-RU" sz="29600" b="1" dirty="0">
              <a:ln w="900" cmpd="sng">
                <a:solidFill>
                  <a:srgbClr val="FFFF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058" name="Picture 10" descr="C:\Users\DELL\Desktop\Новая папка\fly_pixel_studio_jolly_zoo_element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2713" y="6021288"/>
            <a:ext cx="1437340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DELL\Desktop\Новая папка\fly_pixel_studio_jolly_zoo_element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56591" y="5733256"/>
            <a:ext cx="10513168" cy="162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014637"/>
              </p:ext>
            </p:extLst>
          </p:nvPr>
        </p:nvGraphicFramePr>
        <p:xfrm>
          <a:off x="350399" y="2615138"/>
          <a:ext cx="5616625" cy="349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23325"/>
                <a:gridCol w="1123325"/>
                <a:gridCol w="1123325"/>
                <a:gridCol w="1123325"/>
                <a:gridCol w="1123325"/>
              </a:tblGrid>
              <a:tr h="582000">
                <a:tc>
                  <a:txBody>
                    <a:bodyPr/>
                    <a:lstStyle/>
                    <a:p>
                      <a:pPr algn="ctr" fontAlgn="ctr"/>
                      <a:endParaRPr lang="ru-RU" sz="1100" u="none" strike="noStrike" dirty="0"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2049" name="Picture 1" descr="C:\Users\DELL\Desktop\Новая папка\fly_pixel_studio_jolly_zoo_element11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4555" y="0"/>
            <a:ext cx="1598600" cy="164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DELL\Desktop\Новая папка\fly_pixel_studio_jolly_zoo_element34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9134">
            <a:off x="5131959" y="494653"/>
            <a:ext cx="2347044" cy="1036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647372"/>
            <a:ext cx="6381875" cy="1938992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6000" b="1" i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lgerian" pitchFamily="82" charset="0"/>
              </a:rPr>
              <a:t>What is this </a:t>
            </a:r>
          </a:p>
          <a:p>
            <a:r>
              <a:rPr lang="en-US" sz="6000" b="1" i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lgerian" pitchFamily="82" charset="0"/>
              </a:rPr>
              <a:t>animal called?</a:t>
            </a:r>
            <a:endParaRPr lang="ru-RU" sz="6000" b="1" i="1" dirty="0">
              <a:ln w="900" cmpd="sng">
                <a:solidFill>
                  <a:srgbClr val="FFFF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065" name="Picture 17" descr="C:\Users\DELL\Desktop\Новая папка\fly_pixel_studio_jolly_zoo_element10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2259" y="4756149"/>
            <a:ext cx="1517650" cy="195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DELL\Desktop\Новая папка\fly_pixel_studio_jolly_zoo_element2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5770" y="5439810"/>
            <a:ext cx="1119188" cy="112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:\Users\DELL\Desktop\Новая папка\fly_pixel_studio_jolly_zoo_element7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8996" y="5203371"/>
            <a:ext cx="1322387" cy="155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DELL\Desktop\Новая папка\fly_pixel_studio_jolly_zoo_element12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9897" y="5292725"/>
            <a:ext cx="2640012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:\Users\DELL\Desktop\Новая папка\fly_pixel_studio_jolly_zoo_element59.pn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7148" y="1429016"/>
            <a:ext cx="700895" cy="938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348321" y="6041971"/>
            <a:ext cx="2424022" cy="830997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smtClean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itchFamily="82" charset="0"/>
              </a:rPr>
              <a:t>GUESS?</a:t>
            </a:r>
            <a:endParaRPr lang="ru-RU" sz="4800" b="1" cap="none" spc="0" dirty="0">
              <a:ln w="11430"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5854" y="2459996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P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65476" y="2458411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A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39078" y="2459996"/>
            <a:ext cx="6014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N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39055" y="2458411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D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45365" y="2458411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A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348321" y="6041971"/>
            <a:ext cx="2511172" cy="830997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smtClean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itchFamily="82" charset="0"/>
                <a:hlinkClick r:id="" action="ppaction://hlinkshowjump?jump=nextslide"/>
              </a:rPr>
              <a:t>NEXT</a:t>
            </a:r>
            <a:endParaRPr lang="ru-RU" sz="4800" b="1" cap="none" spc="0" dirty="0">
              <a:ln w="11430"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35854" y="3023085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S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02720" y="3039124"/>
            <a:ext cx="6014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N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85377" y="3023173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A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2224" y="3029594"/>
            <a:ext cx="6543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K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66242" y="3023173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latin typeface="Algerian" pitchFamily="82" charset="0"/>
              </a:rPr>
              <a:t>E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2955" y="3633707"/>
            <a:ext cx="6174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O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18750" y="3617816"/>
            <a:ext cx="5854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T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37951" y="3620521"/>
            <a:ext cx="5854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T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43865" y="5340732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E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56624" y="3609766"/>
            <a:ext cx="625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R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2973" y="4200116"/>
            <a:ext cx="691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M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708757" y="4191142"/>
            <a:ext cx="6174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O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34270" y="4191142"/>
            <a:ext cx="6062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U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953696" y="4191142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latin typeface="Algerian" pitchFamily="82" charset="0"/>
              </a:rPr>
              <a:t>S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025777" y="4199236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E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82955" y="4761592"/>
            <a:ext cx="6222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H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718750" y="4771570"/>
            <a:ext cx="6174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O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837951" y="4741706"/>
            <a:ext cx="625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R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964703" y="4756149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S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018452" y="4771570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E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06999" y="5340732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S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708757" y="5340732"/>
            <a:ext cx="6222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H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878351" y="5340732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E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937364" y="3609766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E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007831" y="5376238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Algerian" pitchFamily="82" charset="0"/>
              </a:rPr>
              <a:t>P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grpSp>
        <p:nvGrpSpPr>
          <p:cNvPr id="49" name="Группа 48"/>
          <p:cNvGrpSpPr/>
          <p:nvPr/>
        </p:nvGrpSpPr>
        <p:grpSpPr>
          <a:xfrm>
            <a:off x="81586" y="766258"/>
            <a:ext cx="6021384" cy="5377753"/>
            <a:chOff x="81586" y="766258"/>
            <a:chExt cx="6021384" cy="5377753"/>
          </a:xfrm>
        </p:grpSpPr>
        <p:pic>
          <p:nvPicPr>
            <p:cNvPr id="50" name="Picture 23" descr="C:\Users\DELL\Desktop\fly_pixel_studio_jolly_zoo_paper7.jp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586" y="766258"/>
              <a:ext cx="6011327" cy="5377753"/>
            </a:xfrm>
            <a:prstGeom prst="rect">
              <a:avLst/>
            </a:prstGeom>
            <a:noFill/>
            <a:effectLst>
              <a:innerShdw blurRad="457200" dir="960000">
                <a:prstClr val="black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" name="Прямоугольник 50"/>
            <p:cNvSpPr/>
            <p:nvPr/>
          </p:nvSpPr>
          <p:spPr>
            <a:xfrm>
              <a:off x="91643" y="887665"/>
              <a:ext cx="6011327" cy="37856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">
                  <a:rot lat="0" lon="0" rev="18900000"/>
                </a:lightRig>
              </a:scene3d>
              <a:sp3d extrusionH="31750" contourW="6350" prstMaterial="powder"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pPr algn="ctr"/>
              <a:r>
                <a:rPr lang="en-US" sz="2400" b="1" dirty="0" smtClean="0">
                  <a:ln>
                    <a:solidFill>
                      <a:srgbClr val="FFFF00"/>
                    </a:solidFill>
                  </a:ln>
                  <a:solidFill>
                    <a:srgbClr val="FF0000"/>
                  </a:solidFill>
                  <a:latin typeface="Showcard Gothic" pitchFamily="82" charset="0"/>
                </a:rPr>
                <a:t> SHEEP</a:t>
              </a:r>
            </a:p>
            <a:p>
              <a:pPr algn="ctr"/>
              <a:endParaRPr lang="en-US" sz="2400" b="1" cap="none" spc="0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/>
                <a:latin typeface="Showcard Gothic" pitchFamily="82" charset="0"/>
              </a:endParaRPr>
            </a:p>
            <a:p>
              <a:r>
                <a:rPr lang="en-US" sz="3200" b="1" cap="none" spc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 sheep is grass-eating animal covered </a:t>
              </a:r>
              <a:r>
                <a:rPr 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with thick wool.</a:t>
              </a:r>
              <a:br>
                <a:rPr 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Sheep are most likely </a:t>
              </a:r>
              <a:r>
                <a:rPr lang="en-US" sz="3200" b="1" cap="none" spc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descended from the wild </a:t>
              </a:r>
              <a:r>
                <a:rPr lang="en-US" sz="3200" b="1" cap="none" spc="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mouflon</a:t>
              </a:r>
              <a:r>
                <a:rPr lang="en-US" sz="3200" b="1" cap="none" spc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from </a:t>
              </a:r>
              <a:r>
                <a:rPr 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Europe and Asia. Sheep are raised for t</a:t>
              </a:r>
              <a:r>
                <a:rPr lang="en-US" sz="3200" b="1" cap="none" spc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heir meet, milk and wool.</a:t>
              </a:r>
              <a:endParaRPr lang="ru-RU" sz="3200" b="1" cap="none" spc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2" name="Прямоугольник 51"/>
          <p:cNvSpPr/>
          <p:nvPr/>
        </p:nvSpPr>
        <p:spPr>
          <a:xfrm>
            <a:off x="0" y="6041971"/>
            <a:ext cx="765987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800" b="1" spc="50" dirty="0">
                <a:ln w="11430">
                  <a:solidFill>
                    <a:srgbClr val="FFFF00"/>
                  </a:solidFill>
                </a:ln>
                <a:solidFill>
                  <a:srgbClr val="7030A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  <a:ea typeface="Adobe Gothic Std B" pitchFamily="34" charset="-128"/>
                <a:cs typeface="Estrangelo Edessa" pitchFamily="66" charset="0"/>
              </a:rPr>
              <a:t>i</a:t>
            </a:r>
            <a:endParaRPr lang="ru-RU" sz="4800" b="1" spc="50" dirty="0">
              <a:ln w="11430">
                <a:solidFill>
                  <a:srgbClr val="FFFF00"/>
                </a:solidFill>
              </a:ln>
              <a:solidFill>
                <a:srgbClr val="7030A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  <a:ea typeface="Adobe Gothic Std B" pitchFamily="34" charset="-128"/>
              <a:cs typeface="Estrangelo Edessa" pitchFamily="66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480602" y="721130"/>
            <a:ext cx="6223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</a:rPr>
              <a:t>X</a:t>
            </a:r>
            <a:endParaRPr lang="ru-RU" sz="4000" b="1" cap="none" spc="50" dirty="0">
              <a:ln w="11430"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052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1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61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38" grpId="0" animBg="1"/>
      <p:bldP spid="19" grpId="0"/>
      <p:bldP spid="44" grpId="0"/>
      <p:bldP spid="45" grpId="0"/>
      <p:bldP spid="46" grpId="0"/>
      <p:bldP spid="48" grpId="0"/>
      <p:bldP spid="52" grpId="0" animBg="1"/>
      <p:bldP spid="53" grpId="0"/>
      <p:bldP spid="5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Files\for ps5\скрап\zoo\4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1301" y="-345016"/>
            <a:ext cx="6629249" cy="354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Files\for ps5\скрап\zoo\fly_pixel_studio_jolly_zoo_element25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0825" y="1287462"/>
            <a:ext cx="2259013" cy="542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DELL\Desktop\Новая папка\fly_pixel_studio_jolly_zoo_element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2713" y="6021288"/>
            <a:ext cx="1437340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DELL\Desktop\Новая папка\fly_pixel_studio_jolly_zoo_element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56591" y="5733256"/>
            <a:ext cx="10513168" cy="162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700833"/>
              </p:ext>
            </p:extLst>
          </p:nvPr>
        </p:nvGraphicFramePr>
        <p:xfrm>
          <a:off x="350399" y="2615138"/>
          <a:ext cx="5616625" cy="349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23325"/>
                <a:gridCol w="1123325"/>
                <a:gridCol w="1123325"/>
                <a:gridCol w="1123325"/>
                <a:gridCol w="1123325"/>
              </a:tblGrid>
              <a:tr h="582000">
                <a:tc>
                  <a:txBody>
                    <a:bodyPr/>
                    <a:lstStyle/>
                    <a:p>
                      <a:pPr algn="ctr" fontAlgn="ctr"/>
                      <a:endParaRPr lang="ru-RU" sz="1100" u="none" strike="noStrike" dirty="0">
                        <a:effectLst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049" name="Picture 1" descr="C:\Users\DELL\Desktop\Новая папка\fly_pixel_studio_jolly_zoo_element1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4555" y="0"/>
            <a:ext cx="1598600" cy="164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DELL\Desktop\Новая папка\fly_pixel_studio_jolly_zoo_element34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9134">
            <a:off x="5131959" y="494653"/>
            <a:ext cx="2347044" cy="1036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C:\Users\DELL\Desktop\Новая папка\fly_pixel_studio_jolly_zoo_element10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2259" y="4756149"/>
            <a:ext cx="1517650" cy="195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DELL\Desktop\Новая папка\fly_pixel_studio_jolly_zoo_element2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5770" y="5439810"/>
            <a:ext cx="1119188" cy="112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:\Users\DELL\Desktop\Новая папка\fly_pixel_studio_jolly_zoo_element7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8996" y="5203371"/>
            <a:ext cx="1322387" cy="155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DELL\Desktop\Новая папка\fly_pixel_studio_jolly_zoo_element12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9897" y="5292725"/>
            <a:ext cx="2640012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35854" y="2459996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/>
                <a:latin typeface="Algerian" pitchFamily="82" charset="0"/>
              </a:rPr>
              <a:t>P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65476" y="2458411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/>
                <a:latin typeface="Algerian" pitchFamily="82" charset="0"/>
              </a:rPr>
              <a:t>A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39078" y="2459996"/>
            <a:ext cx="6014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itchFamily="82" charset="0"/>
              </a:rPr>
              <a:t>N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39055" y="2458411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/>
                <a:latin typeface="Algerian" pitchFamily="82" charset="0"/>
              </a:rPr>
              <a:t>D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45365" y="2458411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/>
                <a:latin typeface="Algerian" pitchFamily="82" charset="0"/>
              </a:rPr>
              <a:t>A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186625" y="6169479"/>
            <a:ext cx="2846979" cy="630942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500" b="1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" action="ppaction://hlinkshowjump?jump=nextslide"/>
              </a:rPr>
              <a:t>ИСТОЧНИКИ</a:t>
            </a:r>
            <a:endParaRPr lang="ru-RU" sz="3500" b="1" dirty="0">
              <a:ln w="11430"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35854" y="3023085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S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02720" y="3039124"/>
            <a:ext cx="6014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/>
                <a:latin typeface="Algerian" pitchFamily="82" charset="0"/>
              </a:rPr>
              <a:t>N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85377" y="3023173"/>
            <a:ext cx="708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itchFamily="82" charset="0"/>
              </a:rPr>
              <a:t>A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2224" y="3029594"/>
            <a:ext cx="6543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/>
                <a:latin typeface="Algerian" pitchFamily="82" charset="0"/>
              </a:rPr>
              <a:t>K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66242" y="3023173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>
                  <a:solidFill>
                    <a:schemeClr val="accent5">
                      <a:lumMod val="75000"/>
                    </a:schemeClr>
                  </a:solidFill>
                </a:ln>
                <a:latin typeface="Algerian" pitchFamily="82" charset="0"/>
              </a:rPr>
              <a:t>E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2955" y="3633707"/>
            <a:ext cx="6174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/>
                <a:latin typeface="Algerian" pitchFamily="82" charset="0"/>
              </a:rPr>
              <a:t>O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18750" y="3617816"/>
            <a:ext cx="61747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/>
                <a:latin typeface="Algerian" pitchFamily="82" charset="0"/>
              </a:rPr>
              <a:t>T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37951" y="3620521"/>
            <a:ext cx="5854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itchFamily="82" charset="0"/>
              </a:rPr>
              <a:t>T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43865" y="5340732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/>
                <a:latin typeface="Algerian" pitchFamily="82" charset="0"/>
              </a:rPr>
              <a:t>E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56624" y="3609766"/>
            <a:ext cx="625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/>
                <a:latin typeface="Algerian" pitchFamily="82" charset="0"/>
              </a:rPr>
              <a:t>R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2973" y="4200116"/>
            <a:ext cx="691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/>
                <a:latin typeface="Algerian" pitchFamily="82" charset="0"/>
              </a:rPr>
              <a:t>M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708757" y="4191142"/>
            <a:ext cx="6174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/>
                <a:latin typeface="Algerian" pitchFamily="82" charset="0"/>
              </a:rPr>
              <a:t>O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34270" y="4191142"/>
            <a:ext cx="6062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itchFamily="82" charset="0"/>
              </a:rPr>
              <a:t>U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953696" y="4191142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>
                  <a:solidFill>
                    <a:schemeClr val="accent5">
                      <a:lumMod val="75000"/>
                    </a:schemeClr>
                  </a:solidFill>
                </a:ln>
                <a:latin typeface="Algerian" pitchFamily="82" charset="0"/>
              </a:rPr>
              <a:t>S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025777" y="4199236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/>
                <a:latin typeface="Algerian" pitchFamily="82" charset="0"/>
              </a:rPr>
              <a:t>E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82955" y="4761592"/>
            <a:ext cx="6222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/>
                <a:latin typeface="Algerian" pitchFamily="82" charset="0"/>
              </a:rPr>
              <a:t>H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718750" y="4771570"/>
            <a:ext cx="6174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/>
                <a:latin typeface="Algerian" pitchFamily="82" charset="0"/>
              </a:rPr>
              <a:t>O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837951" y="4741706"/>
            <a:ext cx="625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itchFamily="82" charset="0"/>
              </a:rPr>
              <a:t>R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964703" y="4756149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/>
                <a:latin typeface="Algerian" pitchFamily="82" charset="0"/>
              </a:rPr>
              <a:t>S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018452" y="4771570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/>
                <a:latin typeface="Algerian" pitchFamily="82" charset="0"/>
              </a:rPr>
              <a:t>E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06999" y="5340732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/>
                <a:latin typeface="Algerian" pitchFamily="82" charset="0"/>
              </a:rPr>
              <a:t>S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708757" y="5340732"/>
            <a:ext cx="6222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/>
                <a:latin typeface="Algerian" pitchFamily="82" charset="0"/>
              </a:rPr>
              <a:t>H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878351" y="5340732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itchFamily="82" charset="0"/>
              </a:rPr>
              <a:t>E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937364" y="3609766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/>
                <a:latin typeface="Algerian" pitchFamily="82" charset="0"/>
              </a:rPr>
              <a:t>E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007831" y="5376238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effectLst/>
                <a:latin typeface="Algerian" pitchFamily="82" charset="0"/>
              </a:rPr>
              <a:t>P</a:t>
            </a:r>
            <a:endParaRPr lang="ru-RU" sz="5400" b="1" cap="none" spc="0" dirty="0">
              <a:ln>
                <a:solidFill>
                  <a:schemeClr val="accent5">
                    <a:lumMod val="75000"/>
                  </a:schemeClr>
                </a:solidFill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7668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  <p:bldP spid="18" grpId="0"/>
      <p:bldP spid="23" grpId="0"/>
      <p:bldP spid="28" grpId="0"/>
      <p:bldP spid="4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1059</TotalTime>
  <Words>628</Words>
  <Application>Microsoft Office PowerPoint</Application>
  <PresentationFormat>Экран (4:3)</PresentationFormat>
  <Paragraphs>435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Конкурс  «Интерактивная мозаика» сайт http://pedsovet.su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ZOO CROSS</dc:title>
  <dc:creator>DELL</dc:creator>
  <cp:lastModifiedBy>елена</cp:lastModifiedBy>
  <cp:revision>154</cp:revision>
  <dcterms:created xsi:type="dcterms:W3CDTF">2011-06-04T11:13:20Z</dcterms:created>
  <dcterms:modified xsi:type="dcterms:W3CDTF">2011-06-13T20:28:04Z</dcterms:modified>
</cp:coreProperties>
</file>