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2" r:id="rId15"/>
    <p:sldId id="270" r:id="rId16"/>
    <p:sldId id="271" r:id="rId17"/>
    <p:sldId id="273" r:id="rId18"/>
    <p:sldId id="274" r:id="rId19"/>
    <p:sldId id="275" r:id="rId20"/>
    <p:sldId id="276" r:id="rId21"/>
    <p:sldId id="278" r:id="rId22"/>
    <p:sldId id="277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93D26-2F4E-4046-A4D8-01C147059918}" type="datetimeFigureOut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B2E599-2152-4F7A-B93F-74ADC66A1C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61E8C-7C3D-480D-884A-F7AD7FCA7402}" type="datetimeFigureOut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7587A-727D-471B-A71C-98342A44F9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6436E-09C4-41BE-8ADE-B8C1B4B9EF6C}" type="datetimeFigureOut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42622-FD88-4D51-9E06-25BA8E3CB7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7674D-30F9-4720-8BE0-1E27D987CC9F}" type="datetimeFigureOut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8A1708-8BAA-41E5-ABAC-FD42709C4B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9A6E9-65D4-4BCE-85E4-22DA1C8D5C71}" type="datetimeFigureOut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6F115-5925-45A9-A43D-5AA3B8209A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8EA08-0830-420F-8849-C1E07DBF9CC9}" type="datetimeFigureOut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E9934-39FA-4457-B946-07035AAED1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6235D-45E4-4A2A-88C4-5B8EADBB3FBB}" type="datetimeFigureOut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CD53A5-143B-4823-B1B5-D736AEE815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644F9-D508-4121-AE5C-8DA4CAC64F14}" type="datetimeFigureOut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9F09A-64E2-466C-B321-3A93ED2659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A55FD-73EF-4C47-B4D1-903E1DF5A2CD}" type="datetimeFigureOut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0071E-9F28-41AB-A1D7-B72DDCB07A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249C2-22CD-4995-97C3-4F458091115D}" type="datetimeFigureOut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EE170-0B3B-40D7-A682-F1F8FA2A6F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B79CB-B818-4CF6-ACA6-1B27EF06FA24}" type="datetimeFigureOut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57832-5A90-491E-9219-34D64FF408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DF00980-D79A-4A62-8332-8DD2F30C9792}" type="datetimeFigureOut">
              <a:rPr lang="ru-RU"/>
              <a:pPr>
                <a:defRPr/>
              </a:pPr>
              <a:t>07.09.2012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5ACFFCA-4B02-4D00-8359-EABCE9B788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47" r:id="rId4"/>
    <p:sldLayoutId id="2147483753" r:id="rId5"/>
    <p:sldLayoutId id="2147483748" r:id="rId6"/>
    <p:sldLayoutId id="2147483754" r:id="rId7"/>
    <p:sldLayoutId id="2147483755" r:id="rId8"/>
    <p:sldLayoutId id="2147483756" r:id="rId9"/>
    <p:sldLayoutId id="2147483749" r:id="rId10"/>
    <p:sldLayoutId id="214748375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i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i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207664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5400" dirty="0" smtClean="0">
                <a:latin typeface="Matura MT Script Capitals" pitchFamily="66" charset="0"/>
              </a:rPr>
              <a:t>Traditions and holidays of Great Britain</a:t>
            </a:r>
            <a:endParaRPr lang="ru-RU" sz="5400" dirty="0"/>
          </a:p>
        </p:txBody>
      </p:sp>
      <p:sp>
        <p:nvSpPr>
          <p:cNvPr id="1024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509120"/>
            <a:ext cx="8062912" cy="1752600"/>
          </a:xfrm>
        </p:spPr>
        <p:txBody>
          <a:bodyPr/>
          <a:lstStyle/>
          <a:p>
            <a:pPr algn="ctr" eaLnBrk="1" hangingPunct="1"/>
            <a:r>
              <a:rPr lang="ru-RU" b="1" dirty="0" smtClean="0">
                <a:solidFill>
                  <a:schemeClr val="tx1"/>
                </a:solidFill>
              </a:rPr>
              <a:t>Традиции и праздники </a:t>
            </a:r>
          </a:p>
          <a:p>
            <a:pPr algn="ctr" eaLnBrk="1" hangingPunct="1"/>
            <a:r>
              <a:rPr lang="ru-RU" b="1" dirty="0" smtClean="0">
                <a:solidFill>
                  <a:schemeClr val="tx1"/>
                </a:solidFill>
              </a:rPr>
              <a:t>Великобритании</a:t>
            </a:r>
            <a:endParaRPr lang="en-US" b="1" dirty="0" smtClean="0">
              <a:solidFill>
                <a:schemeClr val="tx1"/>
              </a:solidFill>
            </a:endParaRPr>
          </a:p>
          <a:p>
            <a:pPr algn="ctr" eaLnBrk="1" hangingPunct="1"/>
            <a:r>
              <a:rPr lang="ru-RU" b="1" dirty="0" smtClean="0">
                <a:solidFill>
                  <a:schemeClr val="tx1"/>
                </a:solidFill>
              </a:rPr>
              <a:t>Автор: учитель английского языка </a:t>
            </a:r>
            <a:r>
              <a:rPr lang="ru-RU" b="1" dirty="0" err="1" smtClean="0">
                <a:solidFill>
                  <a:schemeClr val="tx1"/>
                </a:solidFill>
              </a:rPr>
              <a:t>Барсовской</a:t>
            </a:r>
            <a:r>
              <a:rPr lang="ru-RU" b="1" dirty="0" smtClean="0">
                <a:solidFill>
                  <a:schemeClr val="tx1"/>
                </a:solidFill>
              </a:rPr>
              <a:t> СОШ</a:t>
            </a:r>
          </a:p>
          <a:p>
            <a:pPr algn="ctr" eaLnBrk="1" hangingPunct="1"/>
            <a:r>
              <a:rPr lang="ru-RU" b="1" dirty="0" smtClean="0">
                <a:solidFill>
                  <a:schemeClr val="tx1"/>
                </a:solidFill>
              </a:rPr>
              <a:t>Горшкова Марина Сергеевна</a:t>
            </a:r>
          </a:p>
          <a:p>
            <a:pPr eaLnBrk="1" hangingPunct="1"/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2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t-EE" sz="4400" dirty="0" smtClean="0">
                <a:solidFill>
                  <a:schemeClr val="tx1"/>
                </a:solidFill>
                <a:latin typeface="Script MT Bold" pitchFamily="66" charset="0"/>
              </a:rPr>
              <a:t>May Day</a:t>
            </a:r>
            <a:endParaRPr lang="ru-RU" dirty="0"/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4186238" cy="4572000"/>
          </a:xfrm>
        </p:spPr>
        <p:txBody>
          <a:bodyPr/>
          <a:lstStyle/>
          <a:p>
            <a:pPr eaLnBrk="1" hangingPunct="1"/>
            <a:r>
              <a:rPr lang="et-EE" smtClean="0"/>
              <a:t>May 1</a:t>
            </a:r>
          </a:p>
          <a:p>
            <a:pPr eaLnBrk="1" hangingPunct="1"/>
            <a:r>
              <a:rPr lang="et-EE" smtClean="0"/>
              <a:t>A pagan festival to celebrate the end of winter and welcome summer.</a:t>
            </a:r>
          </a:p>
          <a:p>
            <a:pPr eaLnBrk="1" hangingPunct="1"/>
            <a:r>
              <a:rPr lang="et-EE" smtClean="0"/>
              <a:t>Children dance around the maypole and sing songs.</a:t>
            </a:r>
            <a:endParaRPr lang="en-GB" smtClean="0"/>
          </a:p>
          <a:p>
            <a:pPr eaLnBrk="1" hangingPunct="1"/>
            <a:endParaRPr lang="ru-RU" smtClean="0"/>
          </a:p>
        </p:txBody>
      </p:sp>
      <p:pic>
        <p:nvPicPr>
          <p:cNvPr id="19460" name="Picture 6" descr="C:\Users\Marina\Desktop\Новая папка (3)\mayday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1341438"/>
            <a:ext cx="3116262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t-EE" sz="4400" dirty="0" smtClean="0">
                <a:solidFill>
                  <a:schemeClr val="tx1"/>
                </a:solidFill>
                <a:latin typeface="Script MT Bold" pitchFamily="66" charset="0"/>
              </a:rPr>
              <a:t>Chelsea Flower Show</a:t>
            </a:r>
            <a:endParaRPr lang="ru-RU" dirty="0"/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4330700" cy="4572000"/>
          </a:xfrm>
        </p:spPr>
        <p:txBody>
          <a:bodyPr/>
          <a:lstStyle/>
          <a:p>
            <a:pPr eaLnBrk="1" hangingPunct="1"/>
            <a:r>
              <a:rPr lang="et-EE" smtClean="0"/>
              <a:t>In May</a:t>
            </a:r>
          </a:p>
          <a:p>
            <a:pPr eaLnBrk="1" hangingPunct="1"/>
            <a:r>
              <a:rPr lang="et-EE" smtClean="0"/>
              <a:t>Britain’s most important flower and garden show.</a:t>
            </a:r>
          </a:p>
          <a:p>
            <a:pPr eaLnBrk="1" hangingPunct="1"/>
            <a:r>
              <a:rPr lang="et-EE" smtClean="0"/>
              <a:t>Thousands of people come to see the prize flowers and specially built gardens.</a:t>
            </a:r>
            <a:endParaRPr lang="en-GB" smtClean="0"/>
          </a:p>
          <a:p>
            <a:pPr eaLnBrk="1" hangingPunct="1"/>
            <a:endParaRPr lang="ru-RU" smtClean="0"/>
          </a:p>
        </p:txBody>
      </p:sp>
      <p:pic>
        <p:nvPicPr>
          <p:cNvPr id="20484" name="Picture 5" descr="C:\Users\Marina\Desktop\Новая папка (3)\75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2133600"/>
            <a:ext cx="3633787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t-EE" sz="4400" dirty="0" smtClean="0">
                <a:solidFill>
                  <a:schemeClr val="tx1"/>
                </a:solidFill>
                <a:latin typeface="Script MT Bold" pitchFamily="66" charset="0"/>
              </a:rPr>
              <a:t>Midsummer Day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3827463" cy="4572000"/>
          </a:xfrm>
        </p:spPr>
        <p:txBody>
          <a:bodyPr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t-EE" dirty="0" smtClean="0"/>
              <a:t>June 24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t-EE" dirty="0" smtClean="0"/>
              <a:t>Summer solstice.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t-EE" dirty="0" smtClean="0"/>
              <a:t>People stay up until midnight to welcome in midsummer day.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t-EE" dirty="0" smtClean="0"/>
              <a:t>When the fires die down, men run or jump through it to bring good luck.</a:t>
            </a:r>
            <a:endParaRPr lang="en-GB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21508" name="Picture 5" descr="C:\Users\Marina\Desktop\Новая папка (3)\46655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420938"/>
            <a:ext cx="3978275" cy="298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t-EE" sz="4400" dirty="0" smtClean="0">
                <a:solidFill>
                  <a:schemeClr val="tx1"/>
                </a:solidFill>
                <a:latin typeface="Script MT Bold" pitchFamily="66" charset="0"/>
              </a:rPr>
              <a:t>Trooping The Colour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4402138" cy="4572000"/>
          </a:xfrm>
        </p:spPr>
        <p:txBody>
          <a:bodyPr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t-EE" dirty="0" smtClean="0"/>
              <a:t>The second Saturday in June.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t-EE" dirty="0" smtClean="0"/>
              <a:t>Celebrates the Queen’s official birthday.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t-EE" dirty="0" smtClean="0"/>
              <a:t>Lots of marching, military music and the soldiers are dressed in colourful uniforms.</a:t>
            </a:r>
            <a:endParaRPr lang="en-GB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22532" name="Picture 5" descr="C:\Users\Marina\Desktop\Новая папка (3)\London_Trooping_the_Color_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2636838"/>
            <a:ext cx="4105275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t-EE" sz="4400" dirty="0" smtClean="0">
                <a:solidFill>
                  <a:schemeClr val="tx1"/>
                </a:solidFill>
                <a:latin typeface="Script MT Bold" pitchFamily="66" charset="0"/>
              </a:rPr>
              <a:t>Saint Swithin’s Day</a:t>
            </a:r>
            <a:endParaRPr lang="ru-RU" dirty="0"/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4475163" cy="4572000"/>
          </a:xfrm>
        </p:spPr>
        <p:txBody>
          <a:bodyPr/>
          <a:lstStyle/>
          <a:p>
            <a:pPr eaLnBrk="1" hangingPunct="1"/>
            <a:r>
              <a:rPr lang="et-EE" smtClean="0"/>
              <a:t>July 15</a:t>
            </a:r>
          </a:p>
          <a:p>
            <a:pPr eaLnBrk="1" hangingPunct="1"/>
            <a:r>
              <a:rPr lang="et-EE" smtClean="0"/>
              <a:t>Saint Swithin was England’s Bishop of Winchester.</a:t>
            </a:r>
          </a:p>
          <a:p>
            <a:pPr eaLnBrk="1" hangingPunct="1"/>
            <a:r>
              <a:rPr lang="et-EE" smtClean="0"/>
              <a:t>40 days of bad weather will follow if it rains on this day.</a:t>
            </a:r>
          </a:p>
          <a:p>
            <a:pPr eaLnBrk="1" hangingPunct="1"/>
            <a:endParaRPr lang="ru-RU" smtClean="0"/>
          </a:p>
        </p:txBody>
      </p:sp>
      <p:pic>
        <p:nvPicPr>
          <p:cNvPr id="23556" name="Picture 5" descr="C:\Users\Marina\Desktop\Новая папка (3)\stswith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1773238"/>
            <a:ext cx="3417887" cy="427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t-EE" sz="4400" dirty="0" smtClean="0">
                <a:solidFill>
                  <a:schemeClr val="tx1"/>
                </a:solidFill>
                <a:latin typeface="Script MT Bold" pitchFamily="66" charset="0"/>
              </a:rPr>
              <a:t>Wimbledon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4546600" cy="4572000"/>
          </a:xfrm>
        </p:spPr>
        <p:txBody>
          <a:bodyPr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t-EE" dirty="0" smtClean="0"/>
              <a:t>The last week of July and the first week of June.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t-EE" dirty="0" smtClean="0"/>
              <a:t>At Wimbledon in South-West London.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t-EE" dirty="0" smtClean="0"/>
              <a:t>One of the four great world tennis championships and the only one which is played on grass.</a:t>
            </a:r>
            <a:endParaRPr lang="ru-RU" dirty="0"/>
          </a:p>
        </p:txBody>
      </p:sp>
      <p:pic>
        <p:nvPicPr>
          <p:cNvPr id="24580" name="Picture 5" descr="C:\Users\Marina\Desktop\Новая папка (3)\wimbled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2492375"/>
            <a:ext cx="3819525" cy="286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t-EE" sz="4400" dirty="0" smtClean="0">
                <a:solidFill>
                  <a:schemeClr val="tx1"/>
                </a:solidFill>
                <a:latin typeface="Script MT Bold" pitchFamily="66" charset="0"/>
              </a:rPr>
              <a:t>Notting Hill Carnival</a:t>
            </a:r>
            <a:endParaRPr lang="ru-RU" dirty="0"/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4330700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t-EE" smtClean="0"/>
              <a:t>The last weekend in August.</a:t>
            </a:r>
          </a:p>
          <a:p>
            <a:pPr eaLnBrk="1" hangingPunct="1">
              <a:lnSpc>
                <a:spcPct val="90000"/>
              </a:lnSpc>
            </a:pPr>
            <a:r>
              <a:rPr lang="et-EE" smtClean="0"/>
              <a:t>Takes place in Notting Hill.</a:t>
            </a:r>
          </a:p>
          <a:p>
            <a:pPr eaLnBrk="1" hangingPunct="1">
              <a:lnSpc>
                <a:spcPct val="90000"/>
              </a:lnSpc>
            </a:pPr>
            <a:r>
              <a:rPr lang="et-EE" smtClean="0"/>
              <a:t>People dress up in fabulous costumes.</a:t>
            </a:r>
          </a:p>
          <a:p>
            <a:pPr eaLnBrk="1" hangingPunct="1">
              <a:lnSpc>
                <a:spcPct val="90000"/>
              </a:lnSpc>
            </a:pPr>
            <a:r>
              <a:rPr lang="et-EE" smtClean="0"/>
              <a:t>Steel bands play African and Caribbean music.</a:t>
            </a:r>
            <a:endParaRPr lang="en-GB" smtClean="0"/>
          </a:p>
          <a:p>
            <a:pPr eaLnBrk="1" hangingPunct="1"/>
            <a:endParaRPr lang="ru-RU" smtClean="0"/>
          </a:p>
        </p:txBody>
      </p:sp>
      <p:pic>
        <p:nvPicPr>
          <p:cNvPr id="25604" name="Picture 6" descr="C:\Users\Marina\Desktop\Новая папка (3)\index_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1916113"/>
            <a:ext cx="331470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t-EE" sz="4400" dirty="0" smtClean="0">
                <a:solidFill>
                  <a:schemeClr val="tx1"/>
                </a:solidFill>
                <a:latin typeface="Script MT Bold" pitchFamily="66" charset="0"/>
              </a:rPr>
              <a:t>Harvest Festivals</a:t>
            </a:r>
            <a:endParaRPr lang="ru-RU" dirty="0"/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4043363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t-EE" smtClean="0"/>
              <a:t>In September.</a:t>
            </a:r>
          </a:p>
          <a:p>
            <a:pPr eaLnBrk="1" hangingPunct="1">
              <a:lnSpc>
                <a:spcPct val="90000"/>
              </a:lnSpc>
            </a:pPr>
            <a:r>
              <a:rPr lang="et-EE" smtClean="0"/>
              <a:t>A Christian festival.</a:t>
            </a:r>
          </a:p>
          <a:p>
            <a:pPr eaLnBrk="1" hangingPunct="1">
              <a:lnSpc>
                <a:spcPct val="90000"/>
              </a:lnSpc>
            </a:pPr>
            <a:r>
              <a:rPr lang="et-EE" smtClean="0"/>
              <a:t>It was held to say thank you to God for a good harvest.</a:t>
            </a:r>
          </a:p>
          <a:p>
            <a:pPr eaLnBrk="1" hangingPunct="1">
              <a:lnSpc>
                <a:spcPct val="90000"/>
              </a:lnSpc>
            </a:pPr>
            <a:r>
              <a:rPr lang="et-EE" smtClean="0"/>
              <a:t>Churches are decorated with fruit, vegetables and flowers.</a:t>
            </a:r>
            <a:endParaRPr lang="en-GB" smtClean="0"/>
          </a:p>
          <a:p>
            <a:pPr eaLnBrk="1" hangingPunct="1"/>
            <a:endParaRPr lang="ru-RU" smtClean="0"/>
          </a:p>
        </p:txBody>
      </p:sp>
      <p:pic>
        <p:nvPicPr>
          <p:cNvPr id="26628" name="Picture 5" descr="C:\Users\Marina\Desktop\Новая папка (3)\wfw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1989138"/>
            <a:ext cx="33845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t-EE" sz="4400" dirty="0" smtClean="0">
                <a:solidFill>
                  <a:schemeClr val="tx1"/>
                </a:solidFill>
                <a:latin typeface="Script MT Bold" pitchFamily="66" charset="0"/>
              </a:rPr>
              <a:t>Halloween</a:t>
            </a:r>
            <a:endParaRPr lang="ru-RU" dirty="0"/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4330700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t-EE" smtClean="0"/>
              <a:t>October 31</a:t>
            </a:r>
          </a:p>
          <a:p>
            <a:pPr eaLnBrk="1" hangingPunct="1">
              <a:lnSpc>
                <a:spcPct val="90000"/>
              </a:lnSpc>
            </a:pPr>
            <a:r>
              <a:rPr lang="et-EE" smtClean="0"/>
              <a:t>A pagan festival celebrates the return of the souls that visit their former houses.</a:t>
            </a:r>
          </a:p>
          <a:p>
            <a:pPr eaLnBrk="1" hangingPunct="1">
              <a:lnSpc>
                <a:spcPct val="90000"/>
              </a:lnSpc>
            </a:pPr>
            <a:r>
              <a:rPr lang="et-EE" smtClean="0"/>
              <a:t>People dress up as witches, ghosts etc.</a:t>
            </a:r>
          </a:p>
          <a:p>
            <a:pPr eaLnBrk="1" hangingPunct="1">
              <a:lnSpc>
                <a:spcPct val="90000"/>
              </a:lnSpc>
            </a:pPr>
            <a:r>
              <a:rPr lang="et-EE" smtClean="0"/>
              <a:t>Houses are decorated with pumpkins.</a:t>
            </a:r>
            <a:endParaRPr lang="en-GB" smtClean="0"/>
          </a:p>
          <a:p>
            <a:pPr eaLnBrk="1" hangingPunct="1"/>
            <a:endParaRPr lang="ru-RU" smtClean="0"/>
          </a:p>
        </p:txBody>
      </p:sp>
      <p:pic>
        <p:nvPicPr>
          <p:cNvPr id="27652" name="Picture 5" descr="C:\Users\Marina\Desktop\Новая папка (3)\65644089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363" y="2349500"/>
            <a:ext cx="3594100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t-EE" sz="4400" dirty="0" smtClean="0">
                <a:solidFill>
                  <a:schemeClr val="tx1"/>
                </a:solidFill>
                <a:latin typeface="Script MT Bold" pitchFamily="66" charset="0"/>
              </a:rPr>
              <a:t>Guy Fawke’s Night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3970338" cy="4572000"/>
          </a:xfrm>
        </p:spPr>
        <p:txBody>
          <a:bodyPr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t-EE" dirty="0" smtClean="0"/>
              <a:t>November 5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t-EE" dirty="0" smtClean="0"/>
              <a:t>He was a terrorist.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t-EE" dirty="0" smtClean="0"/>
              <a:t>The day marks the discovery of a plot to blow up Parliament in 1605.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t-EE" dirty="0" smtClean="0"/>
              <a:t>People make models of him and burn them on big bonfires.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28676" name="Picture 5" descr="C:\Users\Marina\Desktop\Новая папка (3)\guy-fawkes-effigy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725" y="1628775"/>
            <a:ext cx="273367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i="1" dirty="0" smtClean="0">
                <a:solidFill>
                  <a:schemeClr val="tx1"/>
                </a:solidFill>
                <a:latin typeface="Bookman Old Style" pitchFamily="18" charset="0"/>
              </a:rPr>
              <a:t>Гипотеза исследования</a:t>
            </a:r>
            <a:endParaRPr lang="ru-RU" sz="4400" i="1" dirty="0">
              <a:solidFill>
                <a:schemeClr val="tx1"/>
              </a:solidFill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b="1" smtClean="0"/>
              <a:t>В ходе исследования темы мы выясним,</a:t>
            </a:r>
            <a:r>
              <a:rPr lang="en-US" smtClean="0">
                <a:solidFill>
                  <a:srgbClr val="00B0F0"/>
                </a:solidFill>
              </a:rPr>
              <a:t> </a:t>
            </a:r>
            <a:r>
              <a:rPr lang="ru-RU" b="1" smtClean="0"/>
              <a:t>к</a:t>
            </a:r>
            <a:r>
              <a:rPr lang="en-US" b="1" smtClean="0"/>
              <a:t>ак сберечь традиции?</a:t>
            </a:r>
            <a:r>
              <a:rPr lang="ru-RU" b="1" smtClean="0"/>
              <a:t>??</a:t>
            </a:r>
            <a:br>
              <a:rPr lang="ru-RU" b="1" smtClean="0"/>
            </a:br>
            <a:r>
              <a:rPr lang="en-US" b="1" smtClean="0"/>
              <a:t>Нужно ли это?</a:t>
            </a:r>
            <a:r>
              <a:rPr lang="ru-RU" b="1" smtClean="0"/>
              <a:t>??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t-EE" sz="4400" dirty="0" smtClean="0">
                <a:solidFill>
                  <a:schemeClr val="tx1"/>
                </a:solidFill>
                <a:latin typeface="Script MT Bold" pitchFamily="66" charset="0"/>
              </a:rPr>
              <a:t>Christmas Day</a:t>
            </a:r>
            <a:endParaRPr lang="ru-RU" dirty="0"/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4402138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t-EE" smtClean="0"/>
              <a:t>December 25</a:t>
            </a:r>
          </a:p>
          <a:p>
            <a:pPr eaLnBrk="1" hangingPunct="1">
              <a:lnSpc>
                <a:spcPct val="90000"/>
              </a:lnSpc>
            </a:pPr>
            <a:r>
              <a:rPr lang="et-EE" smtClean="0"/>
              <a:t>Religious ceremony commemorating the birth of Christ.</a:t>
            </a:r>
          </a:p>
          <a:p>
            <a:pPr eaLnBrk="1" hangingPunct="1">
              <a:lnSpc>
                <a:spcPct val="90000"/>
              </a:lnSpc>
            </a:pPr>
            <a:r>
              <a:rPr lang="et-EE" smtClean="0"/>
              <a:t>Children wake up early to find presents in their stockings.</a:t>
            </a:r>
          </a:p>
          <a:p>
            <a:pPr eaLnBrk="1" hangingPunct="1">
              <a:lnSpc>
                <a:spcPct val="90000"/>
              </a:lnSpc>
            </a:pPr>
            <a:r>
              <a:rPr lang="et-EE" smtClean="0"/>
              <a:t>Traditional Christmas tree and dinner.</a:t>
            </a:r>
          </a:p>
          <a:p>
            <a:pPr eaLnBrk="1" hangingPunct="1"/>
            <a:endParaRPr lang="ru-RU" smtClean="0"/>
          </a:p>
        </p:txBody>
      </p:sp>
      <p:pic>
        <p:nvPicPr>
          <p:cNvPr id="29700" name="Picture 5" descr="C:\Users\Marina\Desktop\Новая папка (3)\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2420938"/>
            <a:ext cx="3892550" cy="292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t-EE" sz="4400" dirty="0" smtClean="0">
                <a:solidFill>
                  <a:schemeClr val="tx1"/>
                </a:solidFill>
                <a:latin typeface="Script MT Bold" pitchFamily="66" charset="0"/>
              </a:rPr>
              <a:t>New Year’s Eve</a:t>
            </a:r>
            <a:endParaRPr lang="ru-RU" dirty="0"/>
          </a:p>
        </p:txBody>
      </p:sp>
      <p:sp>
        <p:nvSpPr>
          <p:cNvPr id="30723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3970338" cy="4572000"/>
          </a:xfrm>
        </p:spPr>
        <p:txBody>
          <a:bodyPr/>
          <a:lstStyle/>
          <a:p>
            <a:pPr eaLnBrk="1" hangingPunct="1"/>
            <a:r>
              <a:rPr lang="et-EE" smtClean="0"/>
              <a:t>December 31</a:t>
            </a:r>
          </a:p>
          <a:p>
            <a:pPr eaLnBrk="1" hangingPunct="1"/>
            <a:r>
              <a:rPr lang="et-EE" smtClean="0"/>
              <a:t>Traditionally Scottish celebration.</a:t>
            </a:r>
          </a:p>
          <a:p>
            <a:pPr eaLnBrk="1" hangingPunct="1"/>
            <a:r>
              <a:rPr lang="et-EE" smtClean="0"/>
              <a:t>At midnight everybody joins hands and sings Auld Lang Syne.</a:t>
            </a:r>
            <a:endParaRPr lang="en-GB" smtClean="0"/>
          </a:p>
          <a:p>
            <a:pPr eaLnBrk="1" hangingPunct="1"/>
            <a:endParaRPr lang="ru-RU" smtClean="0"/>
          </a:p>
        </p:txBody>
      </p:sp>
      <p:pic>
        <p:nvPicPr>
          <p:cNvPr id="30724" name="Picture 5" descr="C:\Users\Marina\Desktop\Новая папка (3)\120311_0308_NewYearsEve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2565400"/>
            <a:ext cx="3941762" cy="262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1"/>
                </a:solidFill>
              </a:rPr>
              <a:t>Исследование проводит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mtClean="0"/>
              <a:t>Ученики 5-7 класса</a:t>
            </a: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2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t-EE" b="1" dirty="0" smtClean="0">
                <a:solidFill>
                  <a:schemeClr val="tx1"/>
                </a:solidFill>
                <a:latin typeface="Script MT Bold" pitchFamily="66" charset="0"/>
              </a:rPr>
              <a:t>New Year’s Day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3467100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t-EE" smtClean="0"/>
              <a:t>the beginning of the new year. People make resolutions.</a:t>
            </a:r>
          </a:p>
          <a:p>
            <a:pPr eaLnBrk="1" hangingPunct="1"/>
            <a:endParaRPr lang="ru-RU" smtClean="0"/>
          </a:p>
        </p:txBody>
      </p:sp>
      <p:pic>
        <p:nvPicPr>
          <p:cNvPr id="12292" name="Picture 5" descr="C:\Users\Marina\Desktop\Новая папка (3)\2010.9.3.1260793132_1234782127_rrrisr_rirr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663" y="1557338"/>
            <a:ext cx="4341812" cy="469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t-EE" sz="4400" dirty="0" smtClean="0">
                <a:solidFill>
                  <a:schemeClr val="tx1"/>
                </a:solidFill>
                <a:latin typeface="Script MT Bold" pitchFamily="66" charset="0"/>
              </a:rPr>
              <a:t>Saint Valentine’s Day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4978400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t-EE" smtClean="0"/>
              <a:t>February 14</a:t>
            </a:r>
          </a:p>
          <a:p>
            <a:pPr eaLnBrk="1" hangingPunct="1">
              <a:lnSpc>
                <a:spcPct val="90000"/>
              </a:lnSpc>
            </a:pPr>
            <a:r>
              <a:rPr lang="et-EE" smtClean="0"/>
              <a:t>Was started in the time of Roman Empire.</a:t>
            </a:r>
          </a:p>
          <a:p>
            <a:pPr eaLnBrk="1" hangingPunct="1">
              <a:lnSpc>
                <a:spcPct val="90000"/>
              </a:lnSpc>
            </a:pPr>
            <a:r>
              <a:rPr lang="et-EE" smtClean="0"/>
              <a:t>Is dedicated to St. Valentine.</a:t>
            </a:r>
          </a:p>
          <a:p>
            <a:pPr eaLnBrk="1" hangingPunct="1">
              <a:lnSpc>
                <a:spcPct val="90000"/>
              </a:lnSpc>
            </a:pPr>
            <a:r>
              <a:rPr lang="et-EE" smtClean="0"/>
              <a:t>People send a card to someone they love, like, fancy or admire.</a:t>
            </a:r>
            <a:endParaRPr lang="en-GB" smtClean="0"/>
          </a:p>
          <a:p>
            <a:pPr eaLnBrk="1" hangingPunct="1"/>
            <a:endParaRPr lang="ru-RU" smtClean="0"/>
          </a:p>
        </p:txBody>
      </p:sp>
      <p:pic>
        <p:nvPicPr>
          <p:cNvPr id="13316" name="Picture 5" descr="C:\Users\Marina\Desktop\Новая папка (3)\69403704_1295335892_valentinka_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3068638"/>
            <a:ext cx="3843338" cy="248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t-EE" sz="4400" dirty="0" smtClean="0">
                <a:solidFill>
                  <a:schemeClr val="tx1"/>
                </a:solidFill>
                <a:latin typeface="Script MT Bold" pitchFamily="66" charset="0"/>
              </a:rPr>
              <a:t>The Boat Race </a:t>
            </a:r>
            <a:endParaRPr lang="ru-RU" dirty="0"/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4186238" cy="4572000"/>
          </a:xfrm>
        </p:spPr>
        <p:txBody>
          <a:bodyPr/>
          <a:lstStyle/>
          <a:p>
            <a:pPr eaLnBrk="1" hangingPunct="1"/>
            <a:r>
              <a:rPr lang="et-EE" smtClean="0"/>
              <a:t>In March</a:t>
            </a:r>
          </a:p>
          <a:p>
            <a:pPr eaLnBrk="1" hangingPunct="1"/>
            <a:r>
              <a:rPr lang="et-EE" smtClean="0"/>
              <a:t>A rowing race between the universities of Oxford and Cambridge.</a:t>
            </a:r>
          </a:p>
          <a:p>
            <a:pPr eaLnBrk="1" hangingPunct="1"/>
            <a:r>
              <a:rPr lang="et-EE" smtClean="0"/>
              <a:t>On the river Thames in London (7,2 km).</a:t>
            </a:r>
            <a:endParaRPr lang="en-GB" smtClean="0"/>
          </a:p>
          <a:p>
            <a:pPr eaLnBrk="1" hangingPunct="1"/>
            <a:endParaRPr lang="ru-RU" smtClean="0"/>
          </a:p>
        </p:txBody>
      </p:sp>
      <p:pic>
        <p:nvPicPr>
          <p:cNvPr id="14340" name="Picture 5" descr="C:\Users\Marina\Desktop\Новая папка (3)\news-91-the-xchanging-boat-race-2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2349500"/>
            <a:ext cx="28575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t-EE" sz="4400" dirty="0" smtClean="0">
                <a:solidFill>
                  <a:schemeClr val="tx1"/>
                </a:solidFill>
                <a:latin typeface="Script MT Bold" pitchFamily="66" charset="0"/>
              </a:rPr>
              <a:t>Pancake Day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4475163" cy="4572000"/>
          </a:xfrm>
        </p:spPr>
        <p:txBody>
          <a:bodyPr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t-EE" dirty="0" smtClean="0"/>
              <a:t>In March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t-EE" dirty="0" smtClean="0"/>
              <a:t>The last day before Lent.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t-EE" dirty="0" smtClean="0"/>
              <a:t>Pancake race-running while holding a pancake in a frying pan. Competitors have to throw it in the air and catch it again in the pan.</a:t>
            </a:r>
            <a:endParaRPr lang="en-GB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15364" name="Picture 5" descr="C:\Users\Marina\Desktop\Новая папка (3)\pancak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2349500"/>
            <a:ext cx="3924300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t-EE" sz="4400" dirty="0" smtClean="0">
                <a:solidFill>
                  <a:schemeClr val="tx1"/>
                </a:solidFill>
                <a:latin typeface="Script MT Bold" pitchFamily="66" charset="0"/>
              </a:rPr>
              <a:t>Good Friday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3538538" cy="4572000"/>
          </a:xfrm>
        </p:spPr>
        <p:txBody>
          <a:bodyPr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t-EE" dirty="0" smtClean="0"/>
              <a:t>The Friday before Easter.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t-EE" dirty="0" smtClean="0"/>
              <a:t>The church marks the death of Christ.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t-EE" dirty="0" smtClean="0"/>
              <a:t>British usually eat hot-cross buns, which are marked on top with cross.</a:t>
            </a:r>
            <a:endParaRPr lang="en-GB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16388" name="Picture 6" descr="C:\Users\Marina\Desktop\Новая папка (3)\goodfriday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2205038"/>
            <a:ext cx="447675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t-EE" sz="4400" dirty="0" smtClean="0">
                <a:solidFill>
                  <a:schemeClr val="tx1"/>
                </a:solidFill>
                <a:latin typeface="Script MT Bold" pitchFamily="66" charset="0"/>
              </a:rPr>
              <a:t>Easter</a:t>
            </a:r>
            <a:endParaRPr lang="ru-RU" dirty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4619625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t-EE" smtClean="0"/>
              <a:t>In April.</a:t>
            </a:r>
          </a:p>
          <a:p>
            <a:pPr eaLnBrk="1" hangingPunct="1">
              <a:lnSpc>
                <a:spcPct val="90000"/>
              </a:lnSpc>
            </a:pPr>
            <a:r>
              <a:rPr lang="et-EE" smtClean="0"/>
              <a:t>The celebration of the Resurrection of Christ</a:t>
            </a:r>
          </a:p>
          <a:p>
            <a:pPr eaLnBrk="1" hangingPunct="1">
              <a:lnSpc>
                <a:spcPct val="90000"/>
              </a:lnSpc>
            </a:pPr>
            <a:r>
              <a:rPr lang="et-EE" smtClean="0"/>
              <a:t>Schools are closed for two weeks.</a:t>
            </a:r>
          </a:p>
          <a:p>
            <a:pPr eaLnBrk="1" hangingPunct="1">
              <a:lnSpc>
                <a:spcPct val="90000"/>
              </a:lnSpc>
            </a:pPr>
            <a:r>
              <a:rPr lang="et-EE" smtClean="0"/>
              <a:t>People give each other chocolate eggs that are wrapped in silver paper.</a:t>
            </a:r>
            <a:endParaRPr lang="en-GB" smtClean="0"/>
          </a:p>
          <a:p>
            <a:pPr eaLnBrk="1" hangingPunct="1"/>
            <a:endParaRPr lang="ru-RU" smtClean="0"/>
          </a:p>
        </p:txBody>
      </p:sp>
      <p:pic>
        <p:nvPicPr>
          <p:cNvPr id="17412" name="Picture 5" descr="C:\Users\Marina\Desktop\Новая папка (3)\happy_easters_bouqu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5600" y="2565400"/>
            <a:ext cx="3344863" cy="243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t-EE" sz="4400" dirty="0" smtClean="0">
                <a:solidFill>
                  <a:schemeClr val="tx1"/>
                </a:solidFill>
                <a:latin typeface="Script MT Bold" pitchFamily="66" charset="0"/>
              </a:rPr>
              <a:t>The London Marathon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4186238" cy="4572000"/>
          </a:xfrm>
        </p:spPr>
        <p:txBody>
          <a:bodyPr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t-EE" dirty="0" smtClean="0"/>
              <a:t>One of the biggest marathons in the world.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t-EE" dirty="0" smtClean="0"/>
              <a:t>Each year about 30,000 people start the race and about 25,000 finish.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t-EE" dirty="0" smtClean="0"/>
              <a:t>Raise money for charity.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18436" name="Picture 5" descr="C:\Users\Marina\Desktop\Новая папка (3)\6a00d8341c6bd853ef01156f5ce9e3970c-320w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1916113"/>
            <a:ext cx="2925763" cy="357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73</TotalTime>
  <Words>609</Words>
  <Application>Microsoft Office PowerPoint</Application>
  <PresentationFormat>Экран (4:3)</PresentationFormat>
  <Paragraphs>93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Traditions and holidays of Great Britain</vt:lpstr>
      <vt:lpstr>Гипотеза исследования</vt:lpstr>
      <vt:lpstr>New Year’s Day</vt:lpstr>
      <vt:lpstr>Saint Valentine’s Day </vt:lpstr>
      <vt:lpstr>The Boat Race </vt:lpstr>
      <vt:lpstr>Pancake Day </vt:lpstr>
      <vt:lpstr>Good Friday</vt:lpstr>
      <vt:lpstr>Easter</vt:lpstr>
      <vt:lpstr>The London Marathon</vt:lpstr>
      <vt:lpstr>May Day</vt:lpstr>
      <vt:lpstr>Chelsea Flower Show</vt:lpstr>
      <vt:lpstr>Midsummer Day</vt:lpstr>
      <vt:lpstr>Trooping The Colour</vt:lpstr>
      <vt:lpstr>Saint Swithin’s Day</vt:lpstr>
      <vt:lpstr>Wimbledon</vt:lpstr>
      <vt:lpstr>Notting Hill Carnival</vt:lpstr>
      <vt:lpstr>Harvest Festivals</vt:lpstr>
      <vt:lpstr>Halloween</vt:lpstr>
      <vt:lpstr>Guy Fawke’s Night</vt:lpstr>
      <vt:lpstr>Christmas Day</vt:lpstr>
      <vt:lpstr>New Year’s Eve</vt:lpstr>
      <vt:lpstr>Исследование проводит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Traditions and  holidays of Great Britain</dc:title>
  <dc:creator>Marina</dc:creator>
  <cp:lastModifiedBy>Admin</cp:lastModifiedBy>
  <cp:revision>14</cp:revision>
  <dcterms:created xsi:type="dcterms:W3CDTF">2011-11-25T17:30:18Z</dcterms:created>
  <dcterms:modified xsi:type="dcterms:W3CDTF">2012-09-07T19:02:00Z</dcterms:modified>
</cp:coreProperties>
</file>