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7" r:id="rId4"/>
    <p:sldId id="268" r:id="rId5"/>
    <p:sldId id="282" r:id="rId6"/>
    <p:sldId id="278" r:id="rId7"/>
    <p:sldId id="279" r:id="rId8"/>
    <p:sldId id="258" r:id="rId9"/>
    <p:sldId id="271" r:id="rId10"/>
    <p:sldId id="269" r:id="rId11"/>
    <p:sldId id="270" r:id="rId12"/>
    <p:sldId id="284" r:id="rId13"/>
    <p:sldId id="283" r:id="rId14"/>
    <p:sldId id="259" r:id="rId15"/>
    <p:sldId id="272" r:id="rId16"/>
    <p:sldId id="273" r:id="rId17"/>
    <p:sldId id="260" r:id="rId18"/>
    <p:sldId id="274" r:id="rId19"/>
    <p:sldId id="281" r:id="rId20"/>
    <p:sldId id="261" r:id="rId21"/>
    <p:sldId id="262" r:id="rId22"/>
    <p:sldId id="263" r:id="rId23"/>
    <p:sldId id="264" r:id="rId24"/>
    <p:sldId id="265" r:id="rId25"/>
    <p:sldId id="266" r:id="rId26"/>
    <p:sldId id="267" r:id="rId27"/>
    <p:sldId id="276" r:id="rId28"/>
    <p:sldId id="280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BCDCD465-FE1A-4097-8B56-0BEBE2D7B33C}" type="datetimeFigureOut">
              <a:rPr lang="ru-RU"/>
              <a:pPr>
                <a:defRPr/>
              </a:pPr>
              <a:t>30.07.2012</a:t>
            </a:fld>
            <a:endParaRPr lang="ru-RU"/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C321A67-56D9-4C42-B68F-67B330070F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2D29A-7A4A-48C7-AEDD-B62390A33DB6}" type="datetimeFigureOut">
              <a:rPr lang="ru-RU"/>
              <a:pPr>
                <a:defRPr/>
              </a:pPr>
              <a:t>30.07.2012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18B5A-157B-40A4-A419-0F1AD2C076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67F05-C999-41B4-A120-D60D26821127}" type="datetimeFigureOut">
              <a:rPr lang="ru-RU"/>
              <a:pPr>
                <a:defRPr/>
              </a:pPr>
              <a:t>30.07.2012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C440F-C1A5-4D62-A26C-7A65B556E5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C05B8-C9D5-463F-9FDA-014491EF3B9B}" type="datetimeFigureOut">
              <a:rPr lang="ru-RU"/>
              <a:pPr>
                <a:defRPr/>
              </a:pPr>
              <a:t>30.07.2012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CC7CF-8269-4B77-945E-3076F0D4C4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DD6A6-F1AE-448E-BF11-CC5207C6CB8F}" type="datetimeFigureOut">
              <a:rPr lang="ru-RU"/>
              <a:pPr>
                <a:defRPr/>
              </a:pPr>
              <a:t>30.07.2012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0178A1-0308-481A-999D-A3C61BDC8D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53D6B-4ECD-421E-8373-FC8E2362DAE5}" type="datetimeFigureOut">
              <a:rPr lang="ru-RU"/>
              <a:pPr>
                <a:defRPr/>
              </a:pPr>
              <a:t>30.07.2012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3F7BC-6F9B-4D29-B913-C3433E019A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145F91-A13E-485F-9B56-556E90537308}" type="datetimeFigureOut">
              <a:rPr lang="ru-RU"/>
              <a:pPr>
                <a:defRPr/>
              </a:pPr>
              <a:t>30.07.2012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8BB226AD-64C6-4863-9BB5-9407DE1E75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02A2D-133E-4451-944E-6421EEE71A30}" type="datetimeFigureOut">
              <a:rPr lang="ru-RU"/>
              <a:pPr>
                <a:defRPr/>
              </a:pPr>
              <a:t>30.07.2012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C2ECE-A110-4231-8FC9-65AE23B8DA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B0C35-B257-424A-B630-B4F13639BBEF}" type="datetimeFigureOut">
              <a:rPr lang="ru-RU"/>
              <a:pPr>
                <a:defRPr/>
              </a:pPr>
              <a:t>30.07.2012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8802B-6258-404A-8296-83D3BEB672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65614BB9-069A-4259-AF96-9E2982584C0A}" type="datetimeFigureOut">
              <a:rPr lang="ru-RU"/>
              <a:pPr>
                <a:defRPr/>
              </a:pPr>
              <a:t>30.07.2012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385CA034-CD73-44F3-960D-6E9E481FE6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84B97BD5-DD70-43AE-B432-630A4017098F}" type="datetimeFigureOut">
              <a:rPr lang="ru-RU"/>
              <a:pPr>
                <a:defRPr/>
              </a:pPr>
              <a:t>30.07.2012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0915244F-9C12-4C2C-874C-ADDE53D2D6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0398AD28-7943-45A8-95C4-83A6F490B158}" type="datetimeFigureOut">
              <a:rPr lang="ru-RU"/>
              <a:pPr>
                <a:defRPr/>
              </a:pPr>
              <a:t>30.07.2012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F43DD068-1759-4CF7-93BC-2FE1A8A7AA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08" r:id="rId4"/>
    <p:sldLayoutId id="2147483716" r:id="rId5"/>
    <p:sldLayoutId id="2147483709" r:id="rId6"/>
    <p:sldLayoutId id="2147483710" r:id="rId7"/>
    <p:sldLayoutId id="2147483717" r:id="rId8"/>
    <p:sldLayoutId id="2147483718" r:id="rId9"/>
    <p:sldLayoutId id="2147483711" r:id="rId10"/>
    <p:sldLayoutId id="2147483712" r:id="rId11"/>
  </p:sldLayoutIdLst>
  <p:txStyles>
    <p:titleStyle>
      <a:lvl1pPr marL="484188" indent="-484188" algn="l" rtl="0" eaLnBrk="1" fontAlgn="base" hangingPunct="1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99F166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99F166"/>
          </a:solidFill>
          <a:latin typeface="Century Gothic" pitchFamily="34" charset="0"/>
        </a:defRPr>
      </a:lvl2pPr>
      <a:lvl3pPr marL="484188" indent="-484188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99F166"/>
          </a:solidFill>
          <a:latin typeface="Century Gothic" pitchFamily="34" charset="0"/>
        </a:defRPr>
      </a:lvl3pPr>
      <a:lvl4pPr marL="484188" indent="-484188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99F166"/>
          </a:solidFill>
          <a:latin typeface="Century Gothic" pitchFamily="34" charset="0"/>
        </a:defRPr>
      </a:lvl4pPr>
      <a:lvl5pPr marL="484188" indent="-484188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99F166"/>
          </a:solidFill>
          <a:latin typeface="Century Gothic" pitchFamily="34" charset="0"/>
        </a:defRPr>
      </a:lvl5pPr>
      <a:lvl6pPr marL="941388" indent="-484188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99F166"/>
          </a:solidFill>
          <a:latin typeface="Century Gothic" pitchFamily="34" charset="0"/>
        </a:defRPr>
      </a:lvl6pPr>
      <a:lvl7pPr marL="1398588" indent="-484188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99F166"/>
          </a:solidFill>
          <a:latin typeface="Century Gothic" pitchFamily="34" charset="0"/>
        </a:defRPr>
      </a:lvl7pPr>
      <a:lvl8pPr marL="1855788" indent="-484188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99F166"/>
          </a:solidFill>
          <a:latin typeface="Century Gothic" pitchFamily="34" charset="0"/>
        </a:defRPr>
      </a:lvl8pPr>
      <a:lvl9pPr marL="2312988" indent="-484188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99F166"/>
          </a:solidFill>
          <a:latin typeface="Century Gothic" pitchFamily="34" charset="0"/>
        </a:defRPr>
      </a:lvl9pPr>
    </p:titleStyle>
    <p:bodyStyle>
      <a:lvl1pPr marL="447675" indent="-3825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1" fontAlgn="base" hangingPunct="1">
        <a:spcBef>
          <a:spcPct val="20000"/>
        </a:spcBef>
        <a:spcAft>
          <a:spcPct val="0"/>
        </a:spcAft>
        <a:buClr>
          <a:srgbClr val="ABDE91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i.com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C&#1077;&#1088;&#1075;&#1077;&#1081;\&#1056;&#1072;&#1073;&#1086;&#1095;&#1080;&#1081;%20&#1089;&#1090;&#1086;&#1083;\&#1043;&#1072;&#1075;&#1072;&#1088;&#1080;&#1085;%20&#1085;&#1072;%20&#1082;&#1086;&#1085;&#1082;&#1091;&#1088;&#1089;%202\vostok1.avi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smorodino4.narod.ru/gagar2.htm" TargetMode="External"/><Relationship Id="rId2" Type="http://schemas.openxmlformats.org/officeDocument/2006/relationships/hyperlink" Target="http://militera.lib.ru/memo/russian/gagarin_va/ill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prezentacii.com/" TargetMode="External"/><Relationship Id="rId4" Type="http://schemas.openxmlformats.org/officeDocument/2006/relationships/hyperlink" Target="http://epizodsspace.testpilot.ru/bibl/gagarin/doroga81/foto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71670" y="776288"/>
            <a:ext cx="6531786" cy="1470025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Первый космонавт Земли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2250280"/>
            <a:ext cx="4214842" cy="4179116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Презентация подготовлена Ширяевым Сергеем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учеником 5 «А» МОУ «СОШ № 2» г Балаково Саратовской области</a:t>
            </a:r>
          </a:p>
        </p:txBody>
      </p:sp>
      <p:pic>
        <p:nvPicPr>
          <p:cNvPr id="8196" name="Рисунок 3" descr="Yuri_Gagarin_official_portrai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785938"/>
            <a:ext cx="317500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3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Текст 9"/>
          <p:cNvSpPr>
            <a:spLocks noGrp="1"/>
          </p:cNvSpPr>
          <p:nvPr>
            <p:ph type="body" idx="2"/>
          </p:nvPr>
        </p:nvSpPr>
        <p:spPr>
          <a:xfrm>
            <a:off x="285720" y="5572140"/>
            <a:ext cx="8572559" cy="1000132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spcBef>
                <a:spcPct val="0"/>
              </a:spcBef>
            </a:pPr>
            <a:r>
              <a:rPr lang="ru-RU" sz="2000" b="1" dirty="0" smtClean="0"/>
              <a:t>27 октября 1955 года Гагарин был призван в армию и отправлен в Оренбург в 1-е военно-авиационное училище лётчиков имени К. Е.Ворошилова. </a:t>
            </a:r>
          </a:p>
        </p:txBody>
      </p:sp>
      <p:pic>
        <p:nvPicPr>
          <p:cNvPr id="18436" name="Picture 4" descr="http://rus.ruvr.ru/data/487/161/1235/Gagarin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85728"/>
            <a:ext cx="4786346" cy="50495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Содержимое 4" descr="в самолете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72066" y="3429000"/>
            <a:ext cx="4071934" cy="34290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857884" y="428604"/>
            <a:ext cx="3071834" cy="2428892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b="1" dirty="0" smtClean="0"/>
              <a:t>9 декабря 1959 года Гагарин написал заявление с просьбой зачислить его в группу кандидатов в космонавты. 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sz="2000" dirty="0"/>
          </a:p>
        </p:txBody>
      </p:sp>
      <p:pic>
        <p:nvPicPr>
          <p:cNvPr id="5" name="Picture 6" descr="http://www.gctc.ru/gagarin/live/live/podg_po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731571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4282" y="4214819"/>
            <a:ext cx="4500594" cy="227190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indent="0"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b="1" dirty="0" smtClean="0"/>
              <a:t>3 марта 1960 года приказом Главнокомандующего ВВС К. А. Вершинина зачислен в группу кандидатов в космонавты, а с 11 марта приступил к тренировкам.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ics.livejournal.com/axa/pic/000pekqq"/>
          <p:cNvPicPr>
            <a:picLocks noChangeAspect="1" noChangeArrowheads="1"/>
          </p:cNvPicPr>
          <p:nvPr/>
        </p:nvPicPr>
        <p:blipFill>
          <a:blip r:embed="rId2" cstate="print"/>
          <a:srcRect l="2647" t="1323" r="7352" b="3438"/>
          <a:stretch>
            <a:fillRect/>
          </a:stretch>
        </p:blipFill>
        <p:spPr bwMode="auto">
          <a:xfrm>
            <a:off x="428596" y="1428736"/>
            <a:ext cx="8143932" cy="514353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214290"/>
            <a:ext cx="8643998" cy="10156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000" b="1" dirty="0" smtClean="0"/>
              <a:t>С 1957 года до зачисления в отряд космонавтов служил летчиком-истребителем в истребительном авиационном полку Северного флота. </a:t>
            </a:r>
            <a:endParaRPr lang="ru-RU" sz="20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gazeta.aif.ru/data/mags/aif/1068/pics/24_04_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214290"/>
            <a:ext cx="3571900" cy="5372138"/>
          </a:xfrm>
          <a:prstGeom prst="rect">
            <a:avLst/>
          </a:prstGeom>
          <a:noFill/>
        </p:spPr>
      </p:pic>
      <p:pic>
        <p:nvPicPr>
          <p:cNvPr id="39940" name="Picture 4" descr="http://img.beta.rian.ru/images/34408/84/34408849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214290"/>
            <a:ext cx="4143404" cy="538288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0" y="5857892"/>
            <a:ext cx="9144000" cy="70788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В 1959  женился на Валентине Ивановне Горячевой . В их семье растут две дочки- Галя и Лена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5500702"/>
            <a:ext cx="8643998" cy="135729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 algn="ctr" eaLnBrk="1" hangingPunct="1">
              <a:spcBef>
                <a:spcPts val="0"/>
              </a:spcBef>
              <a:buNone/>
            </a:pPr>
            <a:r>
              <a:rPr lang="ru-RU" sz="2000" b="1" dirty="0" smtClean="0"/>
              <a:t>Они не были лучшими пилотами страны, претендентов отбирал сам Королёв, важен был рост, вес и здоровье. Ракета, на которой предстояло лететь, была спроектирована для отправки ядерной боеголовки до США.</a:t>
            </a:r>
            <a:endParaRPr lang="ru-RU" sz="2000" b="1" baseline="30000" dirty="0" smtClean="0"/>
          </a:p>
          <a:p>
            <a:pPr eaLnBrk="1" hangingPunct="1">
              <a:buNone/>
            </a:pPr>
            <a:endParaRPr lang="ru-RU" sz="1600" dirty="0" smtClean="0"/>
          </a:p>
        </p:txBody>
      </p:sp>
      <p:pic>
        <p:nvPicPr>
          <p:cNvPr id="15364" name="Содержимое 4" descr="на Байконуре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00166" y="1142984"/>
            <a:ext cx="5893256" cy="4140000"/>
          </a:xfrm>
        </p:spPr>
      </p:pic>
      <p:sp>
        <p:nvSpPr>
          <p:cNvPr id="4" name="Прямоугольник 3"/>
          <p:cNvSpPr/>
          <p:nvPr/>
        </p:nvSpPr>
        <p:spPr>
          <a:xfrm>
            <a:off x="285720" y="214290"/>
            <a:ext cx="8358246" cy="70788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indent="0" algn="ctr" eaLnBrk="1" hangingPunct="1">
              <a:spcBef>
                <a:spcPts val="0"/>
              </a:spcBef>
              <a:buNone/>
            </a:pPr>
            <a:r>
              <a:rPr lang="ru-RU" sz="2000" b="1" dirty="0" smtClean="0"/>
              <a:t>Кроме Гагарина, были ещё претенденты на первый полёт в космос, всего было 20 человек.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5286388"/>
            <a:ext cx="8501122" cy="1357322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b="1" dirty="0" smtClean="0"/>
              <a:t>Королёв очень торопился. Старт планировалось назначить между 11 и 17 апреля 1961 года. </a:t>
            </a:r>
          </a:p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b="1" dirty="0" smtClean="0"/>
              <a:t>Того, кто полетит в космос, определили в последний момент ими стали Гагарин и его дублёр Герман Титов. 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pic>
        <p:nvPicPr>
          <p:cNvPr id="6" name="Содержимое 4" descr="gagarin_2_0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71480"/>
            <a:ext cx="3392820" cy="43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3504" y="500042"/>
            <a:ext cx="2935179" cy="43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929198"/>
            <a:ext cx="8186766" cy="1928802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900" b="1" dirty="0" smtClean="0"/>
              <a:t>Было подготовлено три сообщения ТАСС о полёте Гагарина в космос.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900" b="1" dirty="0" smtClean="0"/>
              <a:t> Первое — «Успешное», второе на случай, если он упадёт на территории другой страны или в мировом океане — «Обращение к правительствам других стран», с просьбой помощи в поиске, и третье — «Трагическое», если Гагарин не вернётся живым.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b="1" dirty="0"/>
          </a:p>
        </p:txBody>
      </p:sp>
      <p:pic>
        <p:nvPicPr>
          <p:cNvPr id="5" name="Содержимое 4" descr="gagarin_2_1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85728"/>
            <a:ext cx="4813473" cy="42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vostok1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8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Содержимое 4" descr="gagarin10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596" y="214290"/>
            <a:ext cx="3707000" cy="4786346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6314" y="357166"/>
            <a:ext cx="4071966" cy="150019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200" b="1" dirty="0" smtClean="0"/>
              <a:t>Выполнив один оборот вокруг Земли в 10:25:34 на 108 минуте, корабль завершил плановый полёт.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5214950"/>
            <a:ext cx="8715436" cy="139006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indent="0"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b="1" dirty="0" smtClean="0"/>
              <a:t>Позывной Гагарина был «Кедр». Из-за сбоя в системе торможения спускаемый аппарат с Гагариным приземлился не в запланированной области в 110 км от Сталинграда, а в Саратовской области, неподалёку от Энгельса.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3929066"/>
            <a:ext cx="9144000" cy="2928934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1800" b="1" i="1" dirty="0" smtClean="0"/>
              <a:t>«Ступив на твердую почву, я увидел женщину с девочкой, стоявших возле пятнистого теленка и с любопытством наблюдавших за мной. Пошел к ним. Они направились навстречу. Но чем ближе они подходили, шаги их становились медленнее. Я ведь все еще был в своем ярко-оранжевом скафандре, и его необычный вид немножечко их пугал. Ничего подобного они еще не видели.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i="1" dirty="0" smtClean="0"/>
              <a:t>Свои, товарищи, свои,– ощущая холодок волнения, крикнул я, сняв гермошлем. Это была жена лесника Анна Акимовна </a:t>
            </a:r>
            <a:r>
              <a:rPr lang="ru-RU" sz="1800" b="1" i="1" dirty="0" err="1" smtClean="0"/>
              <a:t>Тахтарова</a:t>
            </a:r>
            <a:r>
              <a:rPr lang="ru-RU" sz="1800" b="1" i="1" dirty="0" smtClean="0"/>
              <a:t> со своей шестилетней внучкой Ритой. Это были первые люди, которых я встретил на Земле после полета».</a:t>
            </a:r>
            <a:endParaRPr lang="ru-RU" sz="1800" b="1" i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47083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0"/>
            <a:ext cx="4429124" cy="3857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Содержимое 5" descr="Дом Гагариных в дер Клушино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10" y="285728"/>
            <a:ext cx="5429298" cy="5095688"/>
          </a:xfr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500826" y="857232"/>
            <a:ext cx="2428860" cy="2531566"/>
          </a:xfrm>
          <a:prstGeom prst="round2Diag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Юрий Алексеевич Гагарин родился 9 марта 1934 года в селе </a:t>
            </a:r>
            <a:r>
              <a:rPr lang="ru-RU" b="1" dirty="0" err="1"/>
              <a:t>Клушино</a:t>
            </a:r>
            <a:r>
              <a:rPr lang="ru-RU" b="1" dirty="0"/>
              <a:t> </a:t>
            </a:r>
            <a:r>
              <a:rPr lang="ru-RU" b="1" dirty="0" err="1"/>
              <a:t>Гжатского</a:t>
            </a:r>
            <a:r>
              <a:rPr lang="ru-RU" b="1" dirty="0"/>
              <a:t> района </a:t>
            </a:r>
            <a:r>
              <a:rPr lang="ru-RU" b="1" dirty="0" smtClean="0"/>
              <a:t>РСФСР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5429264"/>
            <a:ext cx="8572560" cy="1123712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 smtClean="0"/>
              <a:t>Детство </a:t>
            </a:r>
            <a:r>
              <a:rPr lang="ru-RU" sz="2000" b="1" dirty="0"/>
              <a:t>он прожил в деревне </a:t>
            </a:r>
            <a:r>
              <a:rPr lang="ru-RU" sz="2000" b="1" dirty="0" err="1"/>
              <a:t>Клушино</a:t>
            </a:r>
            <a:r>
              <a:rPr lang="ru-RU" sz="2000" b="1" dirty="0"/>
              <a:t>. 1 сентября 1941 года, пошёл в школу, но 12 октября деревню заняли немцы и учёба </a:t>
            </a:r>
            <a:r>
              <a:rPr lang="ru-RU" sz="2000" b="1" dirty="0" smtClean="0"/>
              <a:t>прервалась на целых два года. </a:t>
            </a:r>
            <a:endParaRPr lang="ru-RU" sz="20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85720" y="5286388"/>
            <a:ext cx="8643998" cy="1357322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b="1" dirty="0" smtClean="0"/>
              <a:t>Из </a:t>
            </a:r>
            <a:r>
              <a:rPr lang="ru-RU" b="1" dirty="0" err="1"/>
              <a:t>Энгельcского</a:t>
            </a:r>
            <a:r>
              <a:rPr lang="ru-RU" b="1" dirty="0"/>
              <a:t> аэропорта вылетел </a:t>
            </a:r>
            <a:r>
              <a:rPr lang="ru-RU" b="1" dirty="0" smtClean="0"/>
              <a:t>вертолёт. По </a:t>
            </a:r>
            <a:r>
              <a:rPr lang="ru-RU" b="1" dirty="0"/>
              <a:t>дороге с него увидели грузовик, с которого махал руками Гагарин. Гагарина подобрали и вертолёт полетел на </a:t>
            </a:r>
            <a:r>
              <a:rPr lang="ru-RU" b="1" dirty="0" smtClean="0"/>
              <a:t>базу, </a:t>
            </a:r>
            <a:r>
              <a:rPr lang="ru-RU" b="1" dirty="0"/>
              <a:t>передав радиограмму: «Космонавт взят на борт, следую на аэродром».</a:t>
            </a:r>
          </a:p>
          <a:p>
            <a:pPr marL="448056" indent="-384048" eaLnBrk="1" fontAlgn="auto" hangingPunct="1">
              <a:spcAft>
                <a:spcPts val="0"/>
              </a:spcAft>
              <a:buNone/>
              <a:defRPr/>
            </a:pPr>
            <a:endParaRPr lang="ru-RU" b="1" dirty="0"/>
          </a:p>
        </p:txBody>
      </p:sp>
      <p:pic>
        <p:nvPicPr>
          <p:cNvPr id="5" name="Рисунок 4" descr="3373942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2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Содержимое 4" descr="gagarin07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44" y="285728"/>
            <a:ext cx="4545946" cy="2786058"/>
          </a:xfrm>
        </p:spPr>
      </p:pic>
      <p:sp>
        <p:nvSpPr>
          <p:cNvPr id="6" name="Прямоугольник 5"/>
          <p:cNvSpPr/>
          <p:nvPr/>
        </p:nvSpPr>
        <p:spPr>
          <a:xfrm>
            <a:off x="4786314" y="214290"/>
            <a:ext cx="4143372" cy="193899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/>
              <a:t>Никита Хрущёв позвонил министру обороны маршалу Малиновскому и сказал: „Он у вас старший лейтенант. Надо его срочно повысить в звании“.</a:t>
            </a:r>
            <a:endParaRPr lang="ru-RU" sz="2000" b="1" dirty="0">
              <a:latin typeface="+mn-lt"/>
            </a:endParaRPr>
          </a:p>
        </p:txBody>
      </p:sp>
      <p:pic>
        <p:nvPicPr>
          <p:cNvPr id="7" name="Содержимое 4" descr="gagarin08.jpg"/>
          <p:cNvPicPr>
            <a:picLocks noChangeAspect="1"/>
          </p:cNvPicPr>
          <p:nvPr/>
        </p:nvPicPr>
        <p:blipFill>
          <a:blip r:embed="rId3" cstate="print"/>
          <a:srcRect t="9292"/>
          <a:stretch>
            <a:fillRect/>
          </a:stretch>
        </p:blipFill>
        <p:spPr bwMode="auto">
          <a:xfrm>
            <a:off x="4929190" y="2357430"/>
            <a:ext cx="3857652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3"/>
          <p:cNvSpPr>
            <a:spLocks noGrp="1"/>
          </p:cNvSpPr>
          <p:nvPr>
            <p:ph sz="half" idx="2"/>
          </p:nvPr>
        </p:nvSpPr>
        <p:spPr>
          <a:xfrm>
            <a:off x="285720" y="3571876"/>
            <a:ext cx="4214842" cy="221457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 algn="ctr" eaLnBrk="1" hangingPunct="1">
              <a:spcBef>
                <a:spcPts val="0"/>
              </a:spcBef>
              <a:buNone/>
            </a:pPr>
            <a:r>
              <a:rPr lang="ru-RU" sz="2000" b="1" dirty="0" smtClean="0"/>
              <a:t>Хрущёв настоял на своём, и в этот же день Гагарин стал майором. Потом Хрущёв позвонил в Кремль и потребовал, чтобы Гагарину подготовили достойную встречу.</a:t>
            </a:r>
          </a:p>
          <a:p>
            <a:pPr eaLnBrk="1" hangingPunct="1"/>
            <a:endParaRPr lang="ru-RU" sz="1050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5286388"/>
            <a:ext cx="9144000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ru-RU" b="1" dirty="0" smtClean="0">
                <a:latin typeface="+mn-lt"/>
              </a:rPr>
              <a:t>Гагарин спустился с трапа самолета и ,подойдя к трибуне, отрапортовал Никите Хрущеву:— Товарищ Первый секретарь ЦК КПСС, Председатель Совета Министров СССР! Рад доложить Вам, что задание Центрального Комитета  КПСС и Советского правительства выполнено».</a:t>
            </a:r>
          </a:p>
        </p:txBody>
      </p:sp>
      <p:pic>
        <p:nvPicPr>
          <p:cNvPr id="7" name="Содержимое 4" descr="gagarin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14348" y="357166"/>
            <a:ext cx="7358114" cy="4795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5286388"/>
            <a:ext cx="8001056" cy="1214446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b="1" dirty="0"/>
              <a:t>Дальше была поездка в открытой машине, Гагарин стоял во весь рост и всех приветствовал. Кругом слышались поздравления, многие махали плакатами. </a:t>
            </a:r>
          </a:p>
        </p:txBody>
      </p:sp>
      <p:pic>
        <p:nvPicPr>
          <p:cNvPr id="24580" name="Содержимое 4" descr="gagarin0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4414" y="285728"/>
            <a:ext cx="6572296" cy="463346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267494"/>
            <a:ext cx="4471990" cy="1446994"/>
          </a:xfrm>
        </p:spPr>
        <p:txBody>
          <a:bodyPr>
            <a:normAutofit fontScale="90000"/>
          </a:bodyPr>
          <a:lstStyle/>
          <a:p>
            <a:pPr indent="0"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Зарубежные визиты</a:t>
            </a: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14810" y="1643050"/>
            <a:ext cx="4614866" cy="492922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/>
              <a:t>Правительство </a:t>
            </a:r>
            <a:r>
              <a:rPr lang="ru-RU" sz="3200" b="1" dirty="0"/>
              <a:t>Чехословакии удостоило Гагарина звания </a:t>
            </a:r>
            <a:r>
              <a:rPr lang="ru-RU" sz="3200" b="1" dirty="0" smtClean="0"/>
              <a:t> «</a:t>
            </a:r>
            <a:r>
              <a:rPr lang="ru-RU" sz="3200" b="1" dirty="0"/>
              <a:t>Героя Социалистического Труда ЧССР».</a:t>
            </a: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3200" b="1" dirty="0"/>
              <a:t>Далее </a:t>
            </a:r>
            <a:r>
              <a:rPr lang="ru-RU" sz="3200" b="1" dirty="0" smtClean="0"/>
              <a:t>- Болгария. </a:t>
            </a:r>
            <a:r>
              <a:rPr lang="ru-RU" sz="3200" b="1" dirty="0"/>
              <a:t>При подлёте к Софии болгарские лётчики встретили его почётным эскортом истребителей. </a:t>
            </a: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3200" b="1" dirty="0"/>
              <a:t>В Финляндии Гагарин побывал дважды — в 1961 и 1962 годах.</a:t>
            </a: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3200" b="1" dirty="0"/>
              <a:t>В июле 1961 года Гагарин прибыл в Англию </a:t>
            </a:r>
            <a:r>
              <a:rPr lang="ru-RU" sz="3200" b="1" dirty="0" smtClean="0"/>
              <a:t>. Там </a:t>
            </a:r>
            <a:r>
              <a:rPr lang="ru-RU" sz="3200" b="1" dirty="0"/>
              <a:t>Гагарину вручили золотую медаль и диплом Почётного литейщика Англии.</a:t>
            </a: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pic>
        <p:nvPicPr>
          <p:cNvPr id="25604" name="Содержимое 4" descr="gagarin_2_1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596" y="285728"/>
            <a:ext cx="3500462" cy="6286544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3400420" cy="1089010"/>
          </a:xfrm>
        </p:spPr>
        <p:txBody>
          <a:bodyPr/>
          <a:lstStyle/>
          <a:p>
            <a:pPr indent="0"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Звания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26627" name="Содержимое 4" descr="gagarin_2_0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282" y="1000108"/>
            <a:ext cx="3636360" cy="53280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1934" y="823890"/>
            <a:ext cx="5072066" cy="581982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448056" indent="-384048" eaLnBrk="1" fontAlgn="auto" hangingPunct="1">
              <a:spcAft>
                <a:spcPts val="0"/>
              </a:spcAft>
              <a:buNone/>
              <a:defRPr/>
            </a:pPr>
            <a:endParaRPr lang="ru-RU" sz="1100" dirty="0"/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1800" b="1" dirty="0"/>
              <a:t>Лётчик-космонавт СССР </a:t>
            </a:r>
            <a:endParaRPr lang="ru-RU" sz="1800" b="1" dirty="0" smtClean="0"/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800" b="1" dirty="0" smtClean="0"/>
              <a:t>           (</a:t>
            </a:r>
            <a:r>
              <a:rPr lang="ru-RU" sz="1800" b="1" dirty="0"/>
              <a:t>14 апреля 1961 г.) 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1800" b="1" dirty="0"/>
              <a:t>Герой Советского Союза </a:t>
            </a:r>
            <a:endParaRPr lang="ru-RU" sz="1800" b="1" dirty="0" smtClean="0"/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800" b="1" dirty="0" smtClean="0"/>
              <a:t>           (</a:t>
            </a:r>
            <a:r>
              <a:rPr lang="ru-RU" sz="1800" b="1" dirty="0"/>
              <a:t>14 апреля 1961 г.) 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1800" b="1" dirty="0"/>
              <a:t>Герой Социалистического Труда Чехословацкой </a:t>
            </a:r>
            <a:r>
              <a:rPr lang="ru-RU" sz="1800" b="1" dirty="0" smtClean="0"/>
              <a:t>Республики </a:t>
            </a:r>
            <a:r>
              <a:rPr lang="ru-RU" sz="1800" b="1" dirty="0"/>
              <a:t>(28 апреля 1961 г.) 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1800" b="1" dirty="0"/>
              <a:t>Герой Социалистического Труда Народной Республики Болгария (23 мая 1961 г.) 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1800" b="1" dirty="0"/>
              <a:t>Герой Труда Демократической Республики Вьетнам 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1800" b="1" dirty="0" smtClean="0"/>
              <a:t>Президент </a:t>
            </a:r>
            <a:r>
              <a:rPr lang="ru-RU" sz="1800" b="1" dirty="0"/>
              <a:t>Общества советско-кубинской дружбы 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1800" b="1" dirty="0"/>
              <a:t>Почётный член Общества Финляндия — Советский Союз 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1800" b="1" dirty="0"/>
              <a:t>и других. 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1800" b="1" dirty="0"/>
              <a:t>С 1966 года являлся почётным членом Международной академии астронавтики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934" y="214290"/>
            <a:ext cx="5072066" cy="1000132"/>
          </a:xfrm>
        </p:spPr>
        <p:txBody>
          <a:bodyPr>
            <a:normAutofit fontScale="90000"/>
          </a:bodyPr>
          <a:lstStyle/>
          <a:p>
            <a:pPr indent="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Трагическая гибель</a:t>
            </a:r>
            <a:b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7651" name="Содержимое 2"/>
          <p:cNvSpPr>
            <a:spLocks noGrp="1"/>
          </p:cNvSpPr>
          <p:nvPr>
            <p:ph sz="half" idx="1"/>
          </p:nvPr>
        </p:nvSpPr>
        <p:spPr>
          <a:xfrm>
            <a:off x="4357686" y="785794"/>
            <a:ext cx="4071966" cy="257176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eaLnBrk="1" hangingPunct="1">
              <a:spcBef>
                <a:spcPts val="0"/>
              </a:spcBef>
              <a:buNone/>
            </a:pPr>
            <a:r>
              <a:rPr lang="ru-RU" sz="2000" b="1" dirty="0" smtClean="0"/>
              <a:t>27 марта 1968 года самолёт МиГ-15 с Гагариным и его инструктором, полковником Владимиром Серёгиным, разбился в 10:30 утра в районе деревни Новосёлово в 18 км от города </a:t>
            </a:r>
            <a:r>
              <a:rPr lang="ru-RU" sz="2000" b="1" dirty="0" err="1" smtClean="0"/>
              <a:t>Киржач</a:t>
            </a:r>
            <a:r>
              <a:rPr lang="ru-RU" sz="2000" b="1" dirty="0" smtClean="0"/>
              <a:t> Владимирской области. </a:t>
            </a:r>
          </a:p>
        </p:txBody>
      </p:sp>
      <p:pic>
        <p:nvPicPr>
          <p:cNvPr id="27652" name="Содержимое 6" descr="Yuri_Gagarin_official_portrait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282" y="357166"/>
            <a:ext cx="3574957" cy="5004000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5643579"/>
            <a:ext cx="9144000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/>
            <a:r>
              <a:rPr lang="ru-RU" sz="2000" b="1" dirty="0" smtClean="0">
                <a:latin typeface="+mn-lt"/>
              </a:rPr>
              <a:t>Самолёт вошёл в штопор, для того чтобы вывести его, пилотам не хватило нескольких секунд. На ветке нашли клочок лётной куртки Гагарина, в кармане у него нашли фотографию Королёва.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Содержимое 5" descr="С дочерью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rcRect l="5783" r="7465"/>
          <a:stretch>
            <a:fillRect/>
          </a:stretch>
        </p:blipFill>
        <p:spPr>
          <a:xfrm>
            <a:off x="-1" y="0"/>
            <a:ext cx="9095175" cy="6858000"/>
          </a:xfrm>
        </p:spPr>
      </p:pic>
      <p:pic>
        <p:nvPicPr>
          <p:cNvPr id="28676" name="Рисунок 11" descr="Ю Гагарин с родителями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gagarine_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781501"/>
          </a:xfrm>
          <a:prstGeom prst="rect">
            <a:avLst/>
          </a:prstGeom>
        </p:spPr>
      </p:pic>
      <p:pic>
        <p:nvPicPr>
          <p:cNvPr id="8" name="Рисунок 7" descr="после приземлен2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9" name="Рисунок 8" descr="gallery_3099_288_239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10" name="Рисунок 9" descr="57682186_463528_sourc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Использованная литература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Гагарина В. И. 108 минут и вся жизнь. – М.: Молодая гвардия, 1981. – 135 с.</a:t>
            </a:r>
          </a:p>
          <a:p>
            <a:r>
              <a:rPr lang="ru-RU" sz="2400" dirty="0" smtClean="0"/>
              <a:t>Звездный: Сборник/Сост.: Н. Андреев, М. Барабанщиков, В. </a:t>
            </a:r>
            <a:r>
              <a:rPr lang="ru-RU" sz="2400" dirty="0" err="1" smtClean="0"/>
              <a:t>Митрошенков</a:t>
            </a:r>
            <a:r>
              <a:rPr lang="ru-RU" sz="2400" dirty="0" smtClean="0"/>
              <a:t>. – М.: Московский рабочий, 1982. – 207 с.</a:t>
            </a:r>
          </a:p>
          <a:p>
            <a:r>
              <a:rPr lang="en-US" sz="2400" dirty="0" smtClean="0"/>
              <a:t>http://ru.wikipedia.org/wiki/</a:t>
            </a:r>
            <a:r>
              <a:rPr lang="ru-RU" sz="2400" dirty="0" smtClean="0"/>
              <a:t>Гагарин</a:t>
            </a:r>
          </a:p>
          <a:p>
            <a:r>
              <a:rPr lang="en-US" sz="2400" dirty="0" smtClean="0">
                <a:hlinkClick r:id="rId2"/>
              </a:rPr>
              <a:t>http://militera.lib.ru/memo/russian/gagarin_va/ill.html</a:t>
            </a:r>
            <a:endParaRPr lang="ru-RU" sz="2400" dirty="0" smtClean="0"/>
          </a:p>
          <a:p>
            <a:r>
              <a:rPr lang="en-US" sz="2400" dirty="0" smtClean="0">
                <a:hlinkClick r:id="rId3"/>
              </a:rPr>
              <a:t>http://smorodino4.narod.ru/gagar2.htm</a:t>
            </a:r>
            <a:endParaRPr lang="ru-RU" sz="2400" dirty="0" smtClean="0"/>
          </a:p>
          <a:p>
            <a:r>
              <a:rPr lang="en-US" sz="2400" dirty="0" smtClean="0">
                <a:hlinkClick r:id="rId4"/>
              </a:rPr>
              <a:t>http://epizodsspace.testpilot.ru/bibl/gagarin/doroga81/foto.html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5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7158" y="5286388"/>
            <a:ext cx="8258204" cy="107157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000" b="1" dirty="0" smtClean="0"/>
              <a:t>По происхождению является выходцем из крестьян: отец — Алексей Иванович Гагарин (1902 — 1973) плотник, мать Анна Тимофеевна Матвеева (1903 — 1984) — свинарка.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500042"/>
            <a:ext cx="32385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00042"/>
            <a:ext cx="3228975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Содержимое 6" descr="пионер Гагарин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58" y="428604"/>
            <a:ext cx="3214710" cy="5465007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357686" y="214290"/>
            <a:ext cx="4429156" cy="107157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b="1" dirty="0" smtClean="0"/>
              <a:t>9 апреля 1943 года, деревню освободила Красная армия, и учёба в школе возобновилась.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6215082"/>
            <a:ext cx="9144000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b="1" dirty="0" smtClean="0">
                <a:latin typeface="+mn-lt"/>
              </a:rPr>
              <a:t>24 мая 1945 года, семья Гагариных переехала в </a:t>
            </a:r>
            <a:r>
              <a:rPr lang="ru-RU" sz="2000" b="1" dirty="0" err="1" smtClean="0">
                <a:latin typeface="+mn-lt"/>
              </a:rPr>
              <a:t>Гжатск</a:t>
            </a:r>
            <a:r>
              <a:rPr lang="ru-RU" sz="2000" b="1" dirty="0" smtClean="0">
                <a:latin typeface="+mn-lt"/>
              </a:rPr>
              <a:t> . </a:t>
            </a:r>
            <a:endParaRPr lang="ru-RU" b="1" dirty="0">
              <a:latin typeface="+mn-lt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643050"/>
            <a:ext cx="469301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628" y="1928802"/>
            <a:ext cx="3929090" cy="3000396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/>
              <a:t>Детские годы.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/>
              <a:t>Юрий Гагарин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/>
              <a:t>(сидит в центре),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/>
              <a:t>его старший брат Валентин, младший брат Борис и сестра Зоя</a:t>
            </a:r>
            <a:endParaRPr lang="ru-RU" b="1" dirty="0"/>
          </a:p>
        </p:txBody>
      </p:sp>
      <p:pic>
        <p:nvPicPr>
          <p:cNvPr id="1026" name="Picture 2" descr="http://epizodsspace.testpilot.ru/bibl/gagarin/doroga81/vkl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4306363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5214950"/>
            <a:ext cx="8715436" cy="164305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000" b="1" dirty="0" smtClean="0"/>
              <a:t>Семья Гагариных в день приезда Юрия на каникулы из Саратовского индустриального техникума.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b="1" dirty="0" smtClean="0"/>
              <a:t>Слева направо: первый ряд — Алексей Иванович и Анна Тимофеевна; второй ряд — Борис, Валентин, жена Валентина Мария, Юрий.</a:t>
            </a:r>
            <a:endParaRPr lang="ru-RU" sz="2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0"/>
            <a:ext cx="65627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572264" y="428604"/>
            <a:ext cx="2286016" cy="285752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/>
              <a:t>Учащиеся Люберецкого ремесленного училища в литейном цехе. Юрий Гагарин — третий слева.</a:t>
            </a:r>
            <a:endParaRPr lang="ru-RU" sz="20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28596" y="428604"/>
            <a:ext cx="5868721" cy="428628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214282" y="5000636"/>
            <a:ext cx="8715436" cy="163121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atin typeface="+mn-lt"/>
              </a:rPr>
              <a:t>30 сентября поступил в Люберецкое ремесленное училище. 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atin typeface="+mn-lt"/>
              </a:rPr>
              <a:t>     Юрий одновременно  поступил в вечернюю школу рабочей молодёжи, 7-й класс которой окончил в мае 1951 год, а в июне окончил с отличием училище по специальности формовщик-литейщик.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26" y="5929330"/>
            <a:ext cx="8786874" cy="500066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b="1" dirty="0" smtClean="0"/>
              <a:t>25 </a:t>
            </a:r>
            <a:r>
              <a:rPr lang="ru-RU" sz="2000" b="1" dirty="0"/>
              <a:t>октября 1954 года впервые пришёл в Саратовский аэроклуб. 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pic>
        <p:nvPicPr>
          <p:cNvPr id="11268" name="Содержимое 5" descr="Студент Сар инд техникума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500694" y="285728"/>
            <a:ext cx="3411090" cy="5022463"/>
          </a:xfrm>
        </p:spPr>
      </p:pic>
      <p:pic>
        <p:nvPicPr>
          <p:cNvPr id="6" name="Рисунок 5" descr="в сар аэроклуб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928802"/>
            <a:ext cx="5000660" cy="342902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5720" y="428604"/>
            <a:ext cx="4572000" cy="10156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000" b="1" dirty="0" smtClean="0">
                <a:latin typeface="+mn-lt"/>
              </a:rPr>
              <a:t>В августе 1951, Гагарин поступает в Саратовский индустриальный техникум </a:t>
            </a:r>
            <a:endParaRPr lang="ru-RU" sz="2000" dirty="0">
              <a:latin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Содержимое 4" descr="В сар аэроклуб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2910" y="428604"/>
            <a:ext cx="7715304" cy="4841606"/>
          </a:xfrm>
        </p:spPr>
      </p:pic>
      <p:sp>
        <p:nvSpPr>
          <p:cNvPr id="4" name="Прямоугольник 3"/>
          <p:cNvSpPr/>
          <p:nvPr/>
        </p:nvSpPr>
        <p:spPr>
          <a:xfrm>
            <a:off x="214282" y="5786454"/>
            <a:ext cx="8929718" cy="70788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latin typeface="+mn-lt"/>
              </a:rPr>
              <a:t>В 1955 году Юрий Гагарин закончил с отличием учёбу и совершил первый самостоятельный полет на самолёте Як-18.</a:t>
            </a:r>
            <a:endParaRPr lang="ru-RU" sz="2000" b="1" dirty="0">
              <a:latin typeface="+mn-lt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ервый космонавт Земли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Первый космонавт Земли</Template>
  <TotalTime>4</TotalTime>
  <Words>1059</Words>
  <Application>Microsoft Office PowerPoint</Application>
  <PresentationFormat>Экран (4:3)</PresentationFormat>
  <Paragraphs>70</Paragraphs>
  <Slides>28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Первый космонавт Земли</vt:lpstr>
      <vt:lpstr>Первый космонавт Земли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Зарубежные визиты </vt:lpstr>
      <vt:lpstr>Звания</vt:lpstr>
      <vt:lpstr>Трагическая гибель </vt:lpstr>
      <vt:lpstr>Слайд 27</vt:lpstr>
      <vt:lpstr>Использованная литература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Первый космонавт Земли</dc:title>
  <dc:creator>Galina</dc:creator>
  <cp:lastModifiedBy>Admin</cp:lastModifiedBy>
  <cp:revision>4</cp:revision>
  <dcterms:created xsi:type="dcterms:W3CDTF">2011-10-02T16:05:20Z</dcterms:created>
  <dcterms:modified xsi:type="dcterms:W3CDTF">2012-07-30T10:10:56Z</dcterms:modified>
</cp:coreProperties>
</file>