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1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8" r:id="rId2"/>
    <p:sldMasterId id="2147483702" r:id="rId3"/>
    <p:sldMasterId id="2147483716" r:id="rId4"/>
    <p:sldMasterId id="2147483730" r:id="rId5"/>
    <p:sldMasterId id="2147483743" r:id="rId6"/>
    <p:sldMasterId id="2147483757" r:id="rId7"/>
    <p:sldMasterId id="2147483771" r:id="rId8"/>
    <p:sldMasterId id="2147483785" r:id="rId9"/>
    <p:sldMasterId id="2147483798" r:id="rId10"/>
    <p:sldMasterId id="2147483811" r:id="rId11"/>
    <p:sldMasterId id="2147483824" r:id="rId12"/>
  </p:sldMasterIdLst>
  <p:sldIdLst>
    <p:sldId id="257" r:id="rId13"/>
    <p:sldId id="269" r:id="rId14"/>
    <p:sldId id="268" r:id="rId15"/>
    <p:sldId id="265" r:id="rId16"/>
    <p:sldId id="266" r:id="rId17"/>
    <p:sldId id="267" r:id="rId18"/>
    <p:sldId id="271" r:id="rId19"/>
    <p:sldId id="270" r:id="rId20"/>
    <p:sldId id="272" r:id="rId21"/>
    <p:sldId id="275" r:id="rId22"/>
    <p:sldId id="276" r:id="rId23"/>
    <p:sldId id="278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47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95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986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2098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7814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9153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7F7A5-0E6B-40BC-B745-E7140D4F47F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64DB10-9BA7-46F0-AB01-2E1DB072C29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3600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705-083B-4107-992C-3983B09E841D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37EA-831E-49F5-9C60-0532ECA0468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5441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AB846-372A-423A-8A00-B621F1BB5AA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9AEF1-7D6B-44AE-8069-F63B9F02C98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182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454B-68FF-4CD2-8016-F399E0C485D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FF67-0FAF-4323-9B48-255F13C5CD9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4084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2A6CF8-5FD7-4A15-A34D-54D242D9A0D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52474-2481-4E49-B416-76CDDB1AD65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7171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B943-A25C-4F7D-9B02-1ECB0B69B30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9BF-E844-42D7-A2AF-59AA1B666C3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797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883BF-6543-4062-9258-5FA3C40D9D3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677931-D184-42FF-AF71-1EDF6658371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75350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AA281E-DF0A-47FF-8D98-9DAD4D0615B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BA6668-3BC8-4435-BB6A-83C480D4E44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299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8941F5-61E3-4059-80AD-DDFF045F6E0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49E1AB-CA63-4273-85CC-B3044AC3237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3672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2C19-6DAF-47CA-9AF6-F4B479451E80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FD3F-F12B-41A2-8BD5-ACEA09840D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2946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1EBD-5812-42F3-BA94-604CEE487668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D7F0-7791-47CB-B6E3-81A838FCD32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2501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E836-EADD-44D3-ACDA-91F90A9979E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DF1E-B148-4526-8CF6-C32711C91EB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8309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7F7A5-0E6B-40BC-B745-E7140D4F47F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64DB10-9BA7-46F0-AB01-2E1DB072C29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041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705-083B-4107-992C-3983B09E841D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37EA-831E-49F5-9C60-0532ECA0468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6735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AB846-372A-423A-8A00-B621F1BB5AA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9AEF1-7D6B-44AE-8069-F63B9F02C98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4258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454B-68FF-4CD2-8016-F399E0C485D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FF67-0FAF-4323-9B48-255F13C5CD9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04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1538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2A6CF8-5FD7-4A15-A34D-54D242D9A0D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52474-2481-4E49-B416-76CDDB1AD65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4855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B943-A25C-4F7D-9B02-1ECB0B69B30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9BF-E844-42D7-A2AF-59AA1B666C3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3752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883BF-6543-4062-9258-5FA3C40D9D3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677931-D184-42FF-AF71-1EDF6658371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6485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AA281E-DF0A-47FF-8D98-9DAD4D0615B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BA6668-3BC8-4435-BB6A-83C480D4E44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8384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8941F5-61E3-4059-80AD-DDFF045F6E0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49E1AB-CA63-4273-85CC-B3044AC3237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47744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2C19-6DAF-47CA-9AF6-F4B479451E80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FD3F-F12B-41A2-8BD5-ACEA09840D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932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1EBD-5812-42F3-BA94-604CEE487668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D7F0-7791-47CB-B6E3-81A838FCD32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9448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E836-EADD-44D3-ACDA-91F90A9979E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DF1E-B148-4526-8CF6-C32711C91EB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8478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7F7A5-0E6B-40BC-B745-E7140D4F47F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64DB10-9BA7-46F0-AB01-2E1DB072C29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9852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705-083B-4107-992C-3983B09E841D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37EA-831E-49F5-9C60-0532ECA0468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322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7673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AB846-372A-423A-8A00-B621F1BB5AA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9AEF1-7D6B-44AE-8069-F63B9F02C98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6668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454B-68FF-4CD2-8016-F399E0C485D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FF67-0FAF-4323-9B48-255F13C5CD9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0917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2A6CF8-5FD7-4A15-A34D-54D242D9A0D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52474-2481-4E49-B416-76CDDB1AD65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09110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B943-A25C-4F7D-9B02-1ECB0B69B30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9BF-E844-42D7-A2AF-59AA1B666C3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2451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883BF-6543-4062-9258-5FA3C40D9D3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677931-D184-42FF-AF71-1EDF6658371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749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AA281E-DF0A-47FF-8D98-9DAD4D0615B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BA6668-3BC8-4435-BB6A-83C480D4E44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05053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8941F5-61E3-4059-80AD-DDFF045F6E0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49E1AB-CA63-4273-85CC-B3044AC3237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26966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2C19-6DAF-47CA-9AF6-F4B479451E80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FD3F-F12B-41A2-8BD5-ACEA09840D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5250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1EBD-5812-42F3-BA94-604CEE487668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D7F0-7791-47CB-B6E3-81A838FCD32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6699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E836-EADD-44D3-ACDA-91F90A9979E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DF1E-B148-4526-8CF6-C32711C91EB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46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577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7F7A5-0E6B-40BC-B745-E7140D4F47F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64DB10-9BA7-46F0-AB01-2E1DB072C29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022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705-083B-4107-992C-3983B09E841D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37EA-831E-49F5-9C60-0532ECA0468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5105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AB846-372A-423A-8A00-B621F1BB5AA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9AEF1-7D6B-44AE-8069-F63B9F02C98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78867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454B-68FF-4CD2-8016-F399E0C485D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FF67-0FAF-4323-9B48-255F13C5CD9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40238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2A6CF8-5FD7-4A15-A34D-54D242D9A0D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52474-2481-4E49-B416-76CDDB1AD65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1266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B943-A25C-4F7D-9B02-1ECB0B69B30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9BF-E844-42D7-A2AF-59AA1B666C3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0091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883BF-6543-4062-9258-5FA3C40D9D3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677931-D184-42FF-AF71-1EDF6658371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8947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AA281E-DF0A-47FF-8D98-9DAD4D0615B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BA6668-3BC8-4435-BB6A-83C480D4E44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9958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8941F5-61E3-4059-80AD-DDFF045F6E0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49E1AB-CA63-4273-85CC-B3044AC3237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1438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2C19-6DAF-47CA-9AF6-F4B479451E80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FD3F-F12B-41A2-8BD5-ACEA09840D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55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8473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1EBD-5812-42F3-BA94-604CEE487668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D7F0-7791-47CB-B6E3-81A838FCD32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95890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E836-EADD-44D3-ACDA-91F90A9979E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DF1E-B148-4526-8CF6-C32711C91EB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6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73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41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95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1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464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50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26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387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0480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998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366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486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531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906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50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682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973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217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1079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5029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424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4525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8204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180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36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2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965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595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8447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1217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999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724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13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388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041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161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6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7818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60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8963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39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7F7A5-0E6B-40BC-B745-E7140D4F47F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64DB10-9BA7-46F0-AB01-2E1DB072C29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430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705-083B-4107-992C-3983B09E841D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37EA-831E-49F5-9C60-0532ECA0468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9415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AB846-372A-423A-8A00-B621F1BB5AA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9AEF1-7D6B-44AE-8069-F63B9F02C98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061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454B-68FF-4CD2-8016-F399E0C485D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FF67-0FAF-4323-9B48-255F13C5CD9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322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2A6CF8-5FD7-4A15-A34D-54D242D9A0D2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52474-2481-4E49-B416-76CDDB1AD65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5958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B943-A25C-4F7D-9B02-1ECB0B69B30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9BF-E844-42D7-A2AF-59AA1B666C3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0238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883BF-6543-4062-9258-5FA3C40D9D3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677931-D184-42FF-AF71-1EDF6658371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56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4101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AA281E-DF0A-47FF-8D98-9DAD4D0615B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BA6668-3BC8-4435-BB6A-83C480D4E44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963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8941F5-61E3-4059-80AD-DDFF045F6E0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49E1AB-CA63-4273-85CC-B3044AC3237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57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2C19-6DAF-47CA-9AF6-F4B479451E80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FD3F-F12B-41A2-8BD5-ACEA09840D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578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1EBD-5812-42F3-BA94-604CEE487668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D7F0-7791-47CB-B6E3-81A838FCD32F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209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E836-EADD-44D3-ACDA-91F90A9979E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DF1E-B148-4526-8CF6-C32711C91EB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366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9821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8856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7448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6203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16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928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647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2726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4745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386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438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655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601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5322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433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9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974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832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625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878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863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98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617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532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6059-B961-48AF-A6FC-6701AD37EDC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B2DA-7745-4E58-B0B5-5F5D1650E6A7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512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6B68-4DA9-49A4-8187-69F006BE7F7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5586-3012-4862-B9A6-9EACDB1057ED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5273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ABE7-875D-477B-A0B6-39A65E0A985E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6879-F752-4D21-9440-66418D9A0028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26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9290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2A49-8B26-455E-981C-74885C3C8804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090C-E6EB-4502-89D4-3573FF74CA1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6890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9F196-0C59-41BB-BF24-AA818B2358E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C7B1BE-779B-4EEF-A699-DE71251F3261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1318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E353-8CD5-4605-87A1-5D31C6834A75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73B4-A06C-4081-9ADF-E600801AF5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7138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E6F68C-FE37-4189-9F02-CC86E036D3EB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405E21-5D79-4A93-A600-5B52CFF9205E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4115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4322-A4A0-4296-933C-F0B44B3146C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216A-9EE7-4DC7-9C41-3804AA7F0ED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106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14E02C-7036-4AD5-84F2-9C30A9291466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64E6D-B124-4945-B242-DD8991AD40D3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3948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156D-4FA4-42F6-B9A4-15ED0A6F5329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8EE27-A98B-4679-863F-68EB16FF0CF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133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6BAEC4-0A80-489E-B4C3-09B54D4E6D97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41CBA-9630-48E6-B256-624EA5EFE7E0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378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3798F3-F1D0-4A52-81B3-D2A096BE43A3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19606A-DA46-4AEB-BE76-6A9438E535B4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13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27CA3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634A0-5689-4784-8A95-1DD8AE86060C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80D938-70F4-44AB-8F84-C6DBD4A5B8EA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0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9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04AB53-339A-4F3F-81D4-424965B27C7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AFED2E-AEC4-46FA-90EA-99663DBDB74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50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04AB53-339A-4F3F-81D4-424965B27C7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AFED2E-AEC4-46FA-90EA-99663DBDB74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9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04AB53-339A-4F3F-81D4-424965B27C7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AFED2E-AEC4-46FA-90EA-99663DBDB74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15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0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48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04AB53-339A-4F3F-81D4-424965B27C7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AFED2E-AEC4-46FA-90EA-99663DBDB74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06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44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94BDD4-5BEA-4295-8324-FC5F5A592631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2B8B0-E1B1-4685-A014-16D5BA529B06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278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04AB53-339A-4F3F-81D4-424965B27C7F}" type="datetime1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20.09.2012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t>Личностные и интеллектуальные особенности как фактор, влияющий на качаство обучения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AFED2E-AEC4-46FA-90EA-99663DBDB74B}" type="slidenum">
              <a:rPr lang="ru-RU">
                <a:solidFill>
                  <a:srgbClr val="DDE9EC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DE9EC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90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44455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44455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500174"/>
            <a:ext cx="7994676" cy="2015688"/>
          </a:xfr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Личностные и интеллектуальные особенности как фактор, влияющий на качество образования</a:t>
            </a:r>
            <a:endParaRPr lang="ru-RU" sz="36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5" y="4071938"/>
            <a:ext cx="4619625" cy="114300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Пономарева Яна Викторовна,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педагог-психолог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МБОУ гимназия №1 г. Липецка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00042"/>
            <a:ext cx="7994676" cy="2015688"/>
          </a:xfrm>
        </p:spPr>
        <p:txBody>
          <a:bodyPr anchor="ctr" anchorCtr="1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психолог           ученик</a:t>
            </a:r>
            <a:endParaRPr lang="ru-RU" sz="45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75" y="2857500"/>
            <a:ext cx="5786438" cy="2643188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Индивидуальные консультации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Групповые занятия с элементами тренинга в рамках классного часа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Развивающие занятия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Рекомендации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857750" y="1428750"/>
            <a:ext cx="714375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2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58" y="357166"/>
            <a:ext cx="7786742" cy="2015688"/>
          </a:xfrm>
        </p:spPr>
        <p:txBody>
          <a:bodyPr anchor="ctr" anchorCtr="1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Психолог                классный</a:t>
            </a:r>
            <a:br>
              <a:rPr lang="ru-RU" sz="4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4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                                 руководитель</a:t>
            </a:r>
            <a:endParaRPr lang="ru-RU" sz="45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38" y="2857500"/>
            <a:ext cx="6500812" cy="21431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Индивидуальное собеседование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Рекомендательный блок по классу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Совместная подготовка классных часов и родительских собраний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500563" y="928688"/>
            <a:ext cx="714375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00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9324" y="428604"/>
            <a:ext cx="7994676" cy="2015688"/>
          </a:xfrm>
        </p:spPr>
        <p:txBody>
          <a:bodyPr anchor="ctr" anchorCtr="1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психолог           администрация</a:t>
            </a:r>
            <a:endParaRPr lang="ru-RU" sz="45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88" y="2643188"/>
            <a:ext cx="7215187" cy="17859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Отслеживание динамики изучаемых позиций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Осуществление контроля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000500" y="1357313"/>
            <a:ext cx="714375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8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00042"/>
            <a:ext cx="8072494" cy="2015688"/>
          </a:xfrm>
        </p:spPr>
        <p:txBody>
          <a:bodyPr anchor="ctr" anchorCtr="1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классный                          учитель</a:t>
            </a:r>
            <a:br>
              <a:rPr lang="ru-RU" sz="3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5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руководитель                  предметник</a:t>
            </a:r>
            <a:endParaRPr lang="ru-RU" sz="35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75" y="2857500"/>
            <a:ext cx="5786438" cy="26431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Индивидуальные беседы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Подбор оптимальных методов, форм, приемов в работе с учащимися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929188" y="1285875"/>
            <a:ext cx="714375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9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500174"/>
            <a:ext cx="7994676" cy="2015688"/>
          </a:xfr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Личностные и интеллектуальные особенности как фактор, влияющий на качество образования</a:t>
            </a:r>
            <a:endParaRPr lang="ru-RU" sz="3600" b="1" dirty="0">
              <a:ln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5" y="4071938"/>
            <a:ext cx="461962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Пономарева Яна Викторовна,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педагог-психолог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58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1187450" y="2757488"/>
            <a:ext cx="7543800" cy="3119437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Clr>
                <a:srgbClr val="294349"/>
              </a:buClr>
              <a:buSzPct val="100000"/>
              <a:buFont typeface="Constantia" pitchFamily="18" charset="0"/>
              <a:buAutoNum type="arabicPeriod"/>
            </a:pPr>
            <a:r>
              <a:rPr lang="ru-RU" b="1" smtClean="0">
                <a:solidFill>
                  <a:srgbClr val="294349"/>
                </a:solidFill>
              </a:rPr>
              <a:t>интеллектуальны</a:t>
            </a:r>
            <a:r>
              <a:rPr lang="ru-RU" b="1" smtClean="0">
                <a:solidFill>
                  <a:srgbClr val="294349"/>
                </a:solidFill>
                <a:latin typeface="Arial" charset="0"/>
              </a:rPr>
              <a:t>е</a:t>
            </a:r>
            <a:endParaRPr lang="ru-RU" b="1" smtClean="0">
              <a:solidFill>
                <a:srgbClr val="294349"/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Clr>
                <a:srgbClr val="294349"/>
              </a:buClr>
              <a:buSzPct val="100000"/>
              <a:buFont typeface="Constantia" pitchFamily="18" charset="0"/>
              <a:buAutoNum type="arabicPeriod"/>
            </a:pPr>
            <a:endParaRPr lang="ru-RU" b="1" smtClean="0">
              <a:solidFill>
                <a:srgbClr val="294349"/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Clr>
                <a:srgbClr val="294349"/>
              </a:buClr>
              <a:buSzPct val="100000"/>
              <a:buFont typeface="Constantia" pitchFamily="18" charset="0"/>
              <a:buAutoNum type="arabicPeriod"/>
            </a:pPr>
            <a:r>
              <a:rPr lang="ru-RU" b="1" smtClean="0">
                <a:solidFill>
                  <a:srgbClr val="294349"/>
                </a:solidFill>
              </a:rPr>
              <a:t>личностны</a:t>
            </a:r>
            <a:r>
              <a:rPr lang="ru-RU" b="1" smtClean="0">
                <a:solidFill>
                  <a:srgbClr val="294349"/>
                </a:solidFill>
                <a:latin typeface="Arial" charset="0"/>
              </a:rPr>
              <a:t>е</a:t>
            </a:r>
            <a:endParaRPr lang="ru-RU" b="1" smtClean="0">
              <a:solidFill>
                <a:srgbClr val="29434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1042988" y="573088"/>
            <a:ext cx="8101012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rgbClr val="727CA3"/>
                </a:solidFill>
              </a:rPr>
              <a:t> </a:t>
            </a:r>
            <a:r>
              <a:rPr lang="ru-RU" sz="3400" b="1">
                <a:solidFill>
                  <a:srgbClr val="727CA3"/>
                </a:solidFill>
              </a:rPr>
              <a:t>Изучаемые позиции,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400" b="1">
                <a:solidFill>
                  <a:srgbClr val="727CA3"/>
                </a:solidFill>
              </a:rPr>
              <a:t>влияющие на качество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6632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071506" y="1500174"/>
            <a:ext cx="4071966" cy="2000264"/>
          </a:xfrm>
          <a:prstGeom prst="rect">
            <a:avLst/>
          </a:prstGeo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Интеллектуальные</a:t>
            </a:r>
          </a:p>
          <a:p>
            <a:pPr algn="ctr">
              <a:spcBef>
                <a:spcPct val="0"/>
              </a:spcBef>
              <a:defRPr/>
            </a:pPr>
            <a:endParaRPr lang="ru-RU" sz="1000" b="1" dirty="0">
              <a:ln>
                <a:prstDash val="solid"/>
              </a:ln>
              <a:solidFill>
                <a:srgbClr val="727CA3">
                  <a:lumMod val="75000"/>
                </a:srgb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2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способности          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00662" y="1928802"/>
            <a:ext cx="3643338" cy="1214446"/>
          </a:xfrm>
          <a:prstGeom prst="rect">
            <a:avLst/>
          </a:prstGeo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Личностные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особенности</a:t>
            </a:r>
            <a:r>
              <a:rPr lang="ru-RU" sz="3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          </a:t>
            </a: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5072063" y="2428875"/>
            <a:ext cx="714375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>
              <a:solidFill>
                <a:prstClr val="white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6286501" y="3143250"/>
            <a:ext cx="1357312" cy="121443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178969" y="3178969"/>
            <a:ext cx="1357312" cy="1143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3428992" y="4429132"/>
            <a:ext cx="3643338" cy="1785950"/>
          </a:xfrm>
          <a:prstGeom prst="rect">
            <a:avLst/>
          </a:prstGeo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500" b="1" dirty="0">
                <a:ln>
                  <a:prstDash val="solid"/>
                </a:ln>
                <a:solidFill>
                  <a:srgbClr val="727CA3">
                    <a:lumMod val="75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Учебная деятельность 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428728" y="214290"/>
            <a:ext cx="7429552" cy="1214446"/>
          </a:xfrm>
          <a:prstGeom prst="rect">
            <a:avLst/>
          </a:prstGeom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500" b="1" dirty="0">
                <a:ln>
                  <a:prstDash val="solid"/>
                </a:ln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Личность учащегося</a:t>
            </a:r>
          </a:p>
        </p:txBody>
      </p:sp>
    </p:spTree>
    <p:extLst>
      <p:ext uri="{BB962C8B-B14F-4D97-AF65-F5344CB8AC3E}">
        <p14:creationId xmlns:p14="http://schemas.microsoft.com/office/powerpoint/2010/main" val="19434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/>
          </p:cNvSpPr>
          <p:nvPr>
            <p:ph type="body" idx="4294967295"/>
          </p:nvPr>
        </p:nvSpPr>
        <p:spPr>
          <a:xfrm>
            <a:off x="1331913" y="1988840"/>
            <a:ext cx="7499350" cy="266429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ИЗУЧЕНИЕ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ИНТЕЛЛЕКТУАЛЬНЫХ ПОЗИЦИЙ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78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965200" y="214313"/>
            <a:ext cx="8178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Интеллектуальные</a:t>
            </a:r>
            <a:r>
              <a:rPr lang="ru-RU" sz="4000" b="1" dirty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smtClean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позиции</a:t>
            </a:r>
            <a:endParaRPr lang="ru-RU" sz="4000" b="1" dirty="0">
              <a:solidFill>
                <a:srgbClr val="4646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2124075" y="1538288"/>
            <a:ext cx="640238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Общая осведомленность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Интуитивное мышление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Логическое мышление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Понятийная категоризация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cs-CZ" sz="2800" b="1">
                <a:solidFill>
                  <a:prstClr val="black"/>
                </a:solidFill>
                <a:latin typeface="Constantia" pitchFamily="18" charset="0"/>
                <a:cs typeface="Arial" charset="0"/>
              </a:rPr>
              <a:t>Абстрактное мышление</a:t>
            </a:r>
            <a:endParaRPr lang="ru-RU" sz="2800" b="1">
              <a:solidFill>
                <a:prstClr val="black"/>
              </a:solidFill>
              <a:latin typeface="Constantia" pitchFamily="18" charset="0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Образный  синтез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Пространственное мышление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Оперативная память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Математическая интуиция</a:t>
            </a:r>
          </a:p>
        </p:txBody>
      </p:sp>
      <p:pic>
        <p:nvPicPr>
          <p:cNvPr id="193540" name="Picture 4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624013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1" name="Picture 5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128838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2" name="Picture 6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263207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3" name="Picture 7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157538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4" name="Picture 8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665538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5" name="Picture 9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170363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6" name="Picture 10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68312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7" name="Picture 11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199063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8" name="Picture 12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703888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06121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  <p:bldP spid="1935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1071563" y="571500"/>
            <a:ext cx="80724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работы с интеллектуальными позициями</a:t>
            </a: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051050" y="2273300"/>
            <a:ext cx="62468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Диагностика интеллектуальных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 возможностей учащихся</a:t>
            </a: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1979613" y="3352800"/>
            <a:ext cx="626586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Анализ интеллектуальных способностей, влияющих на обучение</a:t>
            </a:r>
          </a:p>
        </p:txBody>
      </p:sp>
      <p:sp>
        <p:nvSpPr>
          <p:cNvPr id="194565" name="Rectangle 5"/>
          <p:cNvSpPr>
            <a:spLocks noChangeArrowheads="1"/>
          </p:cNvSpPr>
          <p:nvPr/>
        </p:nvSpPr>
        <p:spPr bwMode="auto">
          <a:xfrm>
            <a:off x="1979613" y="4792663"/>
            <a:ext cx="648017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Коррекционные мероприятия для участников образовательного процесса</a:t>
            </a:r>
          </a:p>
        </p:txBody>
      </p:sp>
      <p:pic>
        <p:nvPicPr>
          <p:cNvPr id="194566" name="Picture 6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489200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7" name="Picture 7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556000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8" name="Picture 8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95863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4129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  <p:bldP spid="194563" grpId="0"/>
      <p:bldP spid="194564" grpId="0"/>
      <p:bldP spid="1945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1071563" y="1124744"/>
            <a:ext cx="8072437" cy="2736304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2943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294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ИЗУЧЕНИЕ ЛИЧНОСТНЫХ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294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ПОЗИЦИЙ</a:t>
            </a: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508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auto">
          <a:xfrm>
            <a:off x="2143125" y="1071563"/>
            <a:ext cx="640238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Исполнительность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Волевой самоконтроль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Активность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Самокритичность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Самостоятельность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Тревожность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Эмоциональность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Активность в общении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Потребность в общении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Психологическое напряжение</a:t>
            </a:r>
          </a:p>
        </p:txBody>
      </p:sp>
      <p:pic>
        <p:nvPicPr>
          <p:cNvPr id="205827" name="Picture 3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143000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28" name="Picture 4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64782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29" name="Picture 5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2151063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0" name="Picture 6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67652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1" name="Picture 7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18452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2" name="Picture 8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689350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3" name="Picture 9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202113"/>
            <a:ext cx="422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4" name="Picture 10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718050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5" name="Picture 11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222875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36" name="Rectangle 12"/>
          <p:cNvSpPr>
            <a:spLocks noChangeArrowheads="1"/>
          </p:cNvSpPr>
          <p:nvPr/>
        </p:nvSpPr>
        <p:spPr bwMode="auto">
          <a:xfrm>
            <a:off x="1000125" y="0"/>
            <a:ext cx="72151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464653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464653"/>
                </a:solidFill>
                <a:latin typeface="Arial Black" pitchFamily="34" charset="0"/>
              </a:rPr>
            </a:br>
            <a:r>
              <a:rPr lang="ru-RU" sz="3900" b="1" dirty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Личностные </a:t>
            </a:r>
            <a:r>
              <a:rPr lang="ru-RU" sz="3900" b="1" dirty="0" smtClean="0">
                <a:solidFill>
                  <a:srgbClr val="4646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позиции</a:t>
            </a:r>
            <a:endParaRPr lang="ru-RU" sz="3900" b="1" dirty="0">
              <a:solidFill>
                <a:srgbClr val="4646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837" name="Picture 13" descr="15[2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727700"/>
            <a:ext cx="422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143000" y="6305550"/>
            <a:ext cx="7715250" cy="476250"/>
          </a:xfrm>
        </p:spPr>
        <p:txBody>
          <a:bodyPr/>
          <a:lstStyle/>
          <a:p>
            <a:pPr algn="ctr"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и интеллектуальные особенности как фактор, влияющий на </a:t>
            </a:r>
            <a:r>
              <a:rPr lang="ru-RU" sz="1600" b="1" i="1" dirty="0" smtClean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образования</a:t>
            </a:r>
            <a:endParaRPr lang="ru-RU" sz="1600" b="1" i="1" dirty="0">
              <a:solidFill>
                <a:srgbClr val="DDE9E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0877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5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5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5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5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5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5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5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0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58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58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58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build="p"/>
      <p:bldP spid="2058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1071563" y="571500"/>
            <a:ext cx="80724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46465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Этапы работы с личностными позициями</a:t>
            </a: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051050" y="2273300"/>
            <a:ext cx="62468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Диагностика личностных особенностей учащихся</a:t>
            </a: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1979613" y="3486150"/>
            <a:ext cx="62658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Анализ результатов</a:t>
            </a:r>
          </a:p>
        </p:txBody>
      </p:sp>
      <p:sp>
        <p:nvSpPr>
          <p:cNvPr id="194565" name="Rectangle 5"/>
          <p:cNvSpPr>
            <a:spLocks noChangeArrowheads="1"/>
          </p:cNvSpPr>
          <p:nvPr/>
        </p:nvSpPr>
        <p:spPr bwMode="auto">
          <a:xfrm>
            <a:off x="1979613" y="4292600"/>
            <a:ext cx="64801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latin typeface="Constantia" pitchFamily="18" charset="0"/>
              </a:rPr>
              <a:t>Коррекционные мероприятия для участников образовательного процесса</a:t>
            </a:r>
          </a:p>
        </p:txBody>
      </p:sp>
      <p:pic>
        <p:nvPicPr>
          <p:cNvPr id="194566" name="Picture 6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489200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7" name="Picture 7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644900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8" name="Picture 8" descr="73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797425"/>
            <a:ext cx="434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ижний колонтитул 2"/>
          <p:cNvSpPr txBox="1">
            <a:spLocks noGrp="1"/>
          </p:cNvSpPr>
          <p:nvPr/>
        </p:nvSpPr>
        <p:spPr>
          <a:xfrm>
            <a:off x="1143000" y="6305550"/>
            <a:ext cx="7715250" cy="476250"/>
          </a:xfrm>
          <a:prstGeom prst="rect">
            <a:avLst/>
          </a:prstGeom>
          <a:noFill/>
        </p:spPr>
        <p:txBody>
          <a:bodyPr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DDE9E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Личностные и интеллектуальные особенности как фактор, влияющий на качество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840077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  <p:bldP spid="194563" grpId="0"/>
      <p:bldP spid="194564" grpId="0"/>
      <p:bldP spid="19456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273</Words>
  <Application>Microsoft Office PowerPoint</Application>
  <PresentationFormat>Экран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Солнцестояние</vt:lpstr>
      <vt:lpstr>2_Солнцестояние</vt:lpstr>
      <vt:lpstr>3_Солнцестояние</vt:lpstr>
      <vt:lpstr>4_Солнцестояние</vt:lpstr>
      <vt:lpstr>5_Солнцестояние</vt:lpstr>
      <vt:lpstr>1_Солнцестояние</vt:lpstr>
      <vt:lpstr>6_Солнцестояние</vt:lpstr>
      <vt:lpstr>7_Солнцестояние</vt:lpstr>
      <vt:lpstr>8_Солнцестояние</vt:lpstr>
      <vt:lpstr>9_Солнцестояние</vt:lpstr>
      <vt:lpstr>10_Солнцестояние</vt:lpstr>
      <vt:lpstr>11_Солнцестояние</vt:lpstr>
      <vt:lpstr>Личностные и интеллектуальные особенности как фактор, влияющий на качество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психолог           ученик</vt:lpstr>
      <vt:lpstr>Психолог                классный                                   руководитель</vt:lpstr>
      <vt:lpstr>психолог           администрация</vt:lpstr>
      <vt:lpstr>классный                          учитель руководитель                  предметник</vt:lpstr>
      <vt:lpstr>Личностные и интеллектуальные особенности как фактор, влияющий на качество образования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Личностные и интеллектуальные особенности как фактор, влияющий на качество образования</dc:title>
  <dc:creator>niki</dc:creator>
  <cp:lastModifiedBy>niki</cp:lastModifiedBy>
  <cp:revision>3</cp:revision>
  <dcterms:created xsi:type="dcterms:W3CDTF">2012-09-20T11:44:15Z</dcterms:created>
  <dcterms:modified xsi:type="dcterms:W3CDTF">2012-09-20T11:59:54Z</dcterms:modified>
</cp:coreProperties>
</file>