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71" r:id="rId3"/>
    <p:sldId id="258" r:id="rId4"/>
    <p:sldId id="259" r:id="rId5"/>
    <p:sldId id="260" r:id="rId6"/>
    <p:sldId id="261" r:id="rId7"/>
    <p:sldId id="268" r:id="rId8"/>
    <p:sldId id="263" r:id="rId9"/>
    <p:sldId id="264" r:id="rId10"/>
    <p:sldId id="265" r:id="rId11"/>
    <p:sldId id="266" r:id="rId12"/>
    <p:sldId id="269" r:id="rId13"/>
    <p:sldId id="26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ED2"/>
    <a:srgbClr val="EE02D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323" autoAdjust="0"/>
    <p:restoredTop sz="94660"/>
  </p:normalViewPr>
  <p:slideViewPr>
    <p:cSldViewPr>
      <p:cViewPr>
        <p:scale>
          <a:sx n="50" d="100"/>
          <a:sy n="50" d="100"/>
        </p:scale>
        <p:origin x="-1710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slide" Target="../slides/slide9.xml"/><Relationship Id="rId1" Type="http://schemas.openxmlformats.org/officeDocument/2006/relationships/slide" Target="../slides/slide8.xml"/><Relationship Id="rId4" Type="http://schemas.openxmlformats.org/officeDocument/2006/relationships/slide" Target="../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AE0049-674D-4ADC-B8C2-936B4777C1DD}" type="doc">
      <dgm:prSet loTypeId="urn:microsoft.com/office/officeart/2005/8/layout/radial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931B5FF-41F6-4100-BFB9-01E1428CA905}">
      <dgm:prSet phldrT="[Текст]"/>
      <dgm:spPr/>
      <dgm:t>
        <a:bodyPr/>
        <a:lstStyle/>
        <a:p>
          <a:r>
            <a:rPr lang="ru-RU" dirty="0" smtClean="0"/>
            <a:t>Ответим на вопросы</a:t>
          </a:r>
          <a:endParaRPr lang="ru-RU" dirty="0"/>
        </a:p>
      </dgm:t>
    </dgm:pt>
    <dgm:pt modelId="{B21A3F45-850C-4F62-9034-3A043B4743C5}" type="parTrans" cxnId="{274A94DA-3277-40FF-A426-8487AB12A39A}">
      <dgm:prSet/>
      <dgm:spPr/>
      <dgm:t>
        <a:bodyPr/>
        <a:lstStyle/>
        <a:p>
          <a:endParaRPr lang="ru-RU"/>
        </a:p>
      </dgm:t>
    </dgm:pt>
    <dgm:pt modelId="{917E60F1-757F-4BA4-B50B-A2D2E3C0B642}" type="sibTrans" cxnId="{274A94DA-3277-40FF-A426-8487AB12A39A}">
      <dgm:prSet/>
      <dgm:spPr/>
      <dgm:t>
        <a:bodyPr/>
        <a:lstStyle/>
        <a:p>
          <a:endParaRPr lang="ru-RU"/>
        </a:p>
      </dgm:t>
    </dgm:pt>
    <dgm:pt modelId="{84297096-C5BD-4CE3-BC88-B0BE772D06EF}">
      <dgm:prSet phldrT="[Текст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>
              <a:hlinkClick xmlns:r="http://schemas.openxmlformats.org/officeDocument/2006/relationships" r:id="rId1" action="ppaction://hlinksldjump"/>
            </a:rPr>
            <a:t>Что такое атмосфера</a:t>
          </a:r>
          <a:endParaRPr lang="ru-RU" dirty="0"/>
        </a:p>
      </dgm:t>
    </dgm:pt>
    <dgm:pt modelId="{C28A576F-5C82-442D-8993-698C28258294}" type="parTrans" cxnId="{4E0BE0AA-063A-48C5-94A0-40F2B1718D57}">
      <dgm:prSet/>
      <dgm:spPr/>
      <dgm:t>
        <a:bodyPr/>
        <a:lstStyle/>
        <a:p>
          <a:endParaRPr lang="ru-RU"/>
        </a:p>
      </dgm:t>
    </dgm:pt>
    <dgm:pt modelId="{B46AE9F8-684B-4D5E-BF17-8229FD2EE4EA}" type="sibTrans" cxnId="{4E0BE0AA-063A-48C5-94A0-40F2B1718D57}">
      <dgm:prSet/>
      <dgm:spPr/>
      <dgm:t>
        <a:bodyPr/>
        <a:lstStyle/>
        <a:p>
          <a:endParaRPr lang="ru-RU"/>
        </a:p>
      </dgm:t>
    </dgm:pt>
    <dgm:pt modelId="{778145B6-4DCA-4B4B-AD73-91894542D60D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2" action="ppaction://hlinksldjump"/>
            </a:rPr>
            <a:t>Состав атмосферы</a:t>
          </a:r>
          <a:endParaRPr lang="ru-RU" dirty="0"/>
        </a:p>
      </dgm:t>
    </dgm:pt>
    <dgm:pt modelId="{1C85E280-9C54-4523-80C4-FE0E92402053}" type="parTrans" cxnId="{6061ED51-48DD-4867-9FC8-679DC720C4ED}">
      <dgm:prSet/>
      <dgm:spPr/>
      <dgm:t>
        <a:bodyPr/>
        <a:lstStyle/>
        <a:p>
          <a:endParaRPr lang="ru-RU"/>
        </a:p>
      </dgm:t>
    </dgm:pt>
    <dgm:pt modelId="{5E02DEB6-A3CB-4DC2-96AE-F75772645D50}" type="sibTrans" cxnId="{6061ED51-48DD-4867-9FC8-679DC720C4ED}">
      <dgm:prSet/>
      <dgm:spPr/>
      <dgm:t>
        <a:bodyPr/>
        <a:lstStyle/>
        <a:p>
          <a:endParaRPr lang="ru-RU"/>
        </a:p>
      </dgm:t>
    </dgm:pt>
    <dgm:pt modelId="{50636F25-91AA-40F1-81DB-7D28ED843FA3}">
      <dgm:prSet phldrT="[Текст]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hlinkClick xmlns:r="http://schemas.openxmlformats.org/officeDocument/2006/relationships" r:id="rId3" action="ppaction://hlinksldjump"/>
            </a:rPr>
            <a:t>Что такое ветер</a:t>
          </a:r>
          <a:endParaRPr lang="ru-RU" dirty="0"/>
        </a:p>
      </dgm:t>
    </dgm:pt>
    <dgm:pt modelId="{B4CC63AB-35D9-4B34-8AAD-23BF9F2B387B}" type="parTrans" cxnId="{6945E2EB-9A2F-42C2-812D-268E4C54B578}">
      <dgm:prSet/>
      <dgm:spPr/>
      <dgm:t>
        <a:bodyPr/>
        <a:lstStyle/>
        <a:p>
          <a:endParaRPr lang="ru-RU"/>
        </a:p>
      </dgm:t>
    </dgm:pt>
    <dgm:pt modelId="{A30EDB92-D924-470D-A223-90F4BDB3512D}" type="sibTrans" cxnId="{6945E2EB-9A2F-42C2-812D-268E4C54B578}">
      <dgm:prSet/>
      <dgm:spPr/>
      <dgm:t>
        <a:bodyPr/>
        <a:lstStyle/>
        <a:p>
          <a:endParaRPr lang="ru-RU"/>
        </a:p>
      </dgm:t>
    </dgm:pt>
    <dgm:pt modelId="{FFD89AD5-5082-4267-A889-D40396081015}">
      <dgm:prSet phldrT="[Текст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>
              <a:hlinkClick xmlns:r="http://schemas.openxmlformats.org/officeDocument/2006/relationships" r:id="rId4" action="ppaction://hlinksldjump"/>
            </a:rPr>
            <a:t>Назовите виды облаков</a:t>
          </a:r>
          <a:endParaRPr lang="ru-RU" dirty="0"/>
        </a:p>
      </dgm:t>
    </dgm:pt>
    <dgm:pt modelId="{0176CE3D-3383-4D63-AFA2-B77AD102ED74}" type="parTrans" cxnId="{59B4EB42-A184-417B-BA70-DA695D3E2029}">
      <dgm:prSet/>
      <dgm:spPr/>
      <dgm:t>
        <a:bodyPr/>
        <a:lstStyle/>
        <a:p>
          <a:endParaRPr lang="ru-RU"/>
        </a:p>
      </dgm:t>
    </dgm:pt>
    <dgm:pt modelId="{80C838F2-A419-40CF-874D-04AF8B402A5A}" type="sibTrans" cxnId="{59B4EB42-A184-417B-BA70-DA695D3E2029}">
      <dgm:prSet/>
      <dgm:spPr/>
      <dgm:t>
        <a:bodyPr/>
        <a:lstStyle/>
        <a:p>
          <a:endParaRPr lang="ru-RU"/>
        </a:p>
      </dgm:t>
    </dgm:pt>
    <dgm:pt modelId="{FBCBFA57-D97F-4765-A21C-2AB8121FBB11}" type="pres">
      <dgm:prSet presAssocID="{B6AE0049-674D-4ADC-B8C2-936B4777C1D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2A0F4F-F935-484C-9D80-86264AE6D27E}" type="pres">
      <dgm:prSet presAssocID="{5931B5FF-41F6-4100-BFB9-01E1428CA905}" presName="centerShape" presStyleLbl="node0" presStyleIdx="0" presStyleCnt="1" custLinFactNeighborX="-334" custLinFactNeighborY="147"/>
      <dgm:spPr/>
      <dgm:t>
        <a:bodyPr/>
        <a:lstStyle/>
        <a:p>
          <a:endParaRPr lang="ru-RU"/>
        </a:p>
      </dgm:t>
    </dgm:pt>
    <dgm:pt modelId="{6357BAD6-A72E-496E-90A6-DBB2BC80F237}" type="pres">
      <dgm:prSet presAssocID="{C28A576F-5C82-442D-8993-698C28258294}" presName="parTrans" presStyleLbl="sibTrans2D1" presStyleIdx="0" presStyleCnt="4"/>
      <dgm:spPr/>
      <dgm:t>
        <a:bodyPr/>
        <a:lstStyle/>
        <a:p>
          <a:endParaRPr lang="ru-RU"/>
        </a:p>
      </dgm:t>
    </dgm:pt>
    <dgm:pt modelId="{F7368223-6EA6-4A22-997E-85D00ACC397B}" type="pres">
      <dgm:prSet presAssocID="{C28A576F-5C82-442D-8993-698C28258294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F22BEC09-56B0-4EC5-A88F-277B1C4F4D27}" type="pres">
      <dgm:prSet presAssocID="{84297096-C5BD-4CE3-BC88-B0BE772D06EF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A0F473-8B4E-4DA8-91A9-C7E6F5BE8392}" type="pres">
      <dgm:prSet presAssocID="{1C85E280-9C54-4523-80C4-FE0E92402053}" presName="parTrans" presStyleLbl="sibTrans2D1" presStyleIdx="1" presStyleCnt="4"/>
      <dgm:spPr/>
      <dgm:t>
        <a:bodyPr/>
        <a:lstStyle/>
        <a:p>
          <a:endParaRPr lang="ru-RU"/>
        </a:p>
      </dgm:t>
    </dgm:pt>
    <dgm:pt modelId="{54F45BED-DD1A-473D-AFA9-078E121D7D46}" type="pres">
      <dgm:prSet presAssocID="{1C85E280-9C54-4523-80C4-FE0E92402053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C11EAEA1-4927-4778-B25B-597A697A3032}" type="pres">
      <dgm:prSet presAssocID="{778145B6-4DCA-4B4B-AD73-91894542D60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8B5823-7FFB-4A1F-B99A-DB5E7C2BFCDE}" type="pres">
      <dgm:prSet presAssocID="{B4CC63AB-35D9-4B34-8AAD-23BF9F2B387B}" presName="parTrans" presStyleLbl="sibTrans2D1" presStyleIdx="2" presStyleCnt="4"/>
      <dgm:spPr/>
      <dgm:t>
        <a:bodyPr/>
        <a:lstStyle/>
        <a:p>
          <a:endParaRPr lang="ru-RU"/>
        </a:p>
      </dgm:t>
    </dgm:pt>
    <dgm:pt modelId="{7764A149-BB5F-479D-8844-182E35E9747E}" type="pres">
      <dgm:prSet presAssocID="{B4CC63AB-35D9-4B34-8AAD-23BF9F2B387B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A0070F4C-67BB-421D-AB51-A08F514E98C5}" type="pres">
      <dgm:prSet presAssocID="{50636F25-91AA-40F1-81DB-7D28ED843FA3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78DA04-269C-43ED-B71E-C6C6C8B8C21D}" type="pres">
      <dgm:prSet presAssocID="{0176CE3D-3383-4D63-AFA2-B77AD102ED74}" presName="parTrans" presStyleLbl="sibTrans2D1" presStyleIdx="3" presStyleCnt="4"/>
      <dgm:spPr/>
      <dgm:t>
        <a:bodyPr/>
        <a:lstStyle/>
        <a:p>
          <a:endParaRPr lang="ru-RU"/>
        </a:p>
      </dgm:t>
    </dgm:pt>
    <dgm:pt modelId="{8B4624CA-AE53-4249-8396-1DE4DB5F53B0}" type="pres">
      <dgm:prSet presAssocID="{0176CE3D-3383-4D63-AFA2-B77AD102ED74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FEBC8D3F-1C69-473B-BE38-EF7F76E010A0}" type="pres">
      <dgm:prSet presAssocID="{FFD89AD5-5082-4267-A889-D4039608101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0BE0AA-063A-48C5-94A0-40F2B1718D57}" srcId="{5931B5FF-41F6-4100-BFB9-01E1428CA905}" destId="{84297096-C5BD-4CE3-BC88-B0BE772D06EF}" srcOrd="0" destOrd="0" parTransId="{C28A576F-5C82-442D-8993-698C28258294}" sibTransId="{B46AE9F8-684B-4D5E-BF17-8229FD2EE4EA}"/>
    <dgm:cxn modelId="{ECF29BCB-24C6-4F3E-8938-BAC28DDEE0F5}" type="presOf" srcId="{C28A576F-5C82-442D-8993-698C28258294}" destId="{F7368223-6EA6-4A22-997E-85D00ACC397B}" srcOrd="1" destOrd="0" presId="urn:microsoft.com/office/officeart/2005/8/layout/radial5"/>
    <dgm:cxn modelId="{274A94DA-3277-40FF-A426-8487AB12A39A}" srcId="{B6AE0049-674D-4ADC-B8C2-936B4777C1DD}" destId="{5931B5FF-41F6-4100-BFB9-01E1428CA905}" srcOrd="0" destOrd="0" parTransId="{B21A3F45-850C-4F62-9034-3A043B4743C5}" sibTransId="{917E60F1-757F-4BA4-B50B-A2D2E3C0B642}"/>
    <dgm:cxn modelId="{6945E2EB-9A2F-42C2-812D-268E4C54B578}" srcId="{5931B5FF-41F6-4100-BFB9-01E1428CA905}" destId="{50636F25-91AA-40F1-81DB-7D28ED843FA3}" srcOrd="2" destOrd="0" parTransId="{B4CC63AB-35D9-4B34-8AAD-23BF9F2B387B}" sibTransId="{A30EDB92-D924-470D-A223-90F4BDB3512D}"/>
    <dgm:cxn modelId="{C216CFD9-B4E0-4F8F-9BF2-ED62D6262AEE}" type="presOf" srcId="{5931B5FF-41F6-4100-BFB9-01E1428CA905}" destId="{162A0F4F-F935-484C-9D80-86264AE6D27E}" srcOrd="0" destOrd="0" presId="urn:microsoft.com/office/officeart/2005/8/layout/radial5"/>
    <dgm:cxn modelId="{DB422428-B5C5-4DED-BF28-8029CCC31743}" type="presOf" srcId="{778145B6-4DCA-4B4B-AD73-91894542D60D}" destId="{C11EAEA1-4927-4778-B25B-597A697A3032}" srcOrd="0" destOrd="0" presId="urn:microsoft.com/office/officeart/2005/8/layout/radial5"/>
    <dgm:cxn modelId="{1A71C964-7ADC-4050-8014-2CDF61E34CEB}" type="presOf" srcId="{FFD89AD5-5082-4267-A889-D40396081015}" destId="{FEBC8D3F-1C69-473B-BE38-EF7F76E010A0}" srcOrd="0" destOrd="0" presId="urn:microsoft.com/office/officeart/2005/8/layout/radial5"/>
    <dgm:cxn modelId="{031F491D-675B-490C-B52B-7BCBECC17B78}" type="presOf" srcId="{1C85E280-9C54-4523-80C4-FE0E92402053}" destId="{54F45BED-DD1A-473D-AFA9-078E121D7D46}" srcOrd="1" destOrd="0" presId="urn:microsoft.com/office/officeart/2005/8/layout/radial5"/>
    <dgm:cxn modelId="{8A0873FA-F68A-4AF0-A764-C32EDD8CC3B7}" type="presOf" srcId="{B4CC63AB-35D9-4B34-8AAD-23BF9F2B387B}" destId="{7764A149-BB5F-479D-8844-182E35E9747E}" srcOrd="1" destOrd="0" presId="urn:microsoft.com/office/officeart/2005/8/layout/radial5"/>
    <dgm:cxn modelId="{B5E8047E-9D8E-4B50-B639-B7BAE63D5D6B}" type="presOf" srcId="{B4CC63AB-35D9-4B34-8AAD-23BF9F2B387B}" destId="{2F8B5823-7FFB-4A1F-B99A-DB5E7C2BFCDE}" srcOrd="0" destOrd="0" presId="urn:microsoft.com/office/officeart/2005/8/layout/radial5"/>
    <dgm:cxn modelId="{B6BA221D-D134-4170-A5AA-AFA371966678}" type="presOf" srcId="{1C85E280-9C54-4523-80C4-FE0E92402053}" destId="{C7A0F473-8B4E-4DA8-91A9-C7E6F5BE8392}" srcOrd="0" destOrd="0" presId="urn:microsoft.com/office/officeart/2005/8/layout/radial5"/>
    <dgm:cxn modelId="{59B4EB42-A184-417B-BA70-DA695D3E2029}" srcId="{5931B5FF-41F6-4100-BFB9-01E1428CA905}" destId="{FFD89AD5-5082-4267-A889-D40396081015}" srcOrd="3" destOrd="0" parTransId="{0176CE3D-3383-4D63-AFA2-B77AD102ED74}" sibTransId="{80C838F2-A419-40CF-874D-04AF8B402A5A}"/>
    <dgm:cxn modelId="{97F08C0B-62F0-4766-8A72-8F524E59314E}" type="presOf" srcId="{84297096-C5BD-4CE3-BC88-B0BE772D06EF}" destId="{F22BEC09-56B0-4EC5-A88F-277B1C4F4D27}" srcOrd="0" destOrd="0" presId="urn:microsoft.com/office/officeart/2005/8/layout/radial5"/>
    <dgm:cxn modelId="{8AAB359F-237C-4627-8B20-7E6F9149DBB2}" type="presOf" srcId="{B6AE0049-674D-4ADC-B8C2-936B4777C1DD}" destId="{FBCBFA57-D97F-4765-A21C-2AB8121FBB11}" srcOrd="0" destOrd="0" presId="urn:microsoft.com/office/officeart/2005/8/layout/radial5"/>
    <dgm:cxn modelId="{37B26872-AB33-4102-BFC7-5643C437458D}" type="presOf" srcId="{C28A576F-5C82-442D-8993-698C28258294}" destId="{6357BAD6-A72E-496E-90A6-DBB2BC80F237}" srcOrd="0" destOrd="0" presId="urn:microsoft.com/office/officeart/2005/8/layout/radial5"/>
    <dgm:cxn modelId="{918710CF-218A-4C82-AABC-DB34BA80E65F}" type="presOf" srcId="{0176CE3D-3383-4D63-AFA2-B77AD102ED74}" destId="{8B4624CA-AE53-4249-8396-1DE4DB5F53B0}" srcOrd="1" destOrd="0" presId="urn:microsoft.com/office/officeart/2005/8/layout/radial5"/>
    <dgm:cxn modelId="{7008948F-83BE-47D2-8D16-5E577434F4C9}" type="presOf" srcId="{0176CE3D-3383-4D63-AFA2-B77AD102ED74}" destId="{D978DA04-269C-43ED-B71E-C6C6C8B8C21D}" srcOrd="0" destOrd="0" presId="urn:microsoft.com/office/officeart/2005/8/layout/radial5"/>
    <dgm:cxn modelId="{6061ED51-48DD-4867-9FC8-679DC720C4ED}" srcId="{5931B5FF-41F6-4100-BFB9-01E1428CA905}" destId="{778145B6-4DCA-4B4B-AD73-91894542D60D}" srcOrd="1" destOrd="0" parTransId="{1C85E280-9C54-4523-80C4-FE0E92402053}" sibTransId="{5E02DEB6-A3CB-4DC2-96AE-F75772645D50}"/>
    <dgm:cxn modelId="{5380D110-A034-450F-8D0A-728777B1DBFB}" type="presOf" srcId="{50636F25-91AA-40F1-81DB-7D28ED843FA3}" destId="{A0070F4C-67BB-421D-AB51-A08F514E98C5}" srcOrd="0" destOrd="0" presId="urn:microsoft.com/office/officeart/2005/8/layout/radial5"/>
    <dgm:cxn modelId="{49C8D798-9C09-4448-B1DC-81882165E267}" type="presParOf" srcId="{FBCBFA57-D97F-4765-A21C-2AB8121FBB11}" destId="{162A0F4F-F935-484C-9D80-86264AE6D27E}" srcOrd="0" destOrd="0" presId="urn:microsoft.com/office/officeart/2005/8/layout/radial5"/>
    <dgm:cxn modelId="{BBECD47E-9FF8-47E3-B7F5-3A8FB985F7D8}" type="presParOf" srcId="{FBCBFA57-D97F-4765-A21C-2AB8121FBB11}" destId="{6357BAD6-A72E-496E-90A6-DBB2BC80F237}" srcOrd="1" destOrd="0" presId="urn:microsoft.com/office/officeart/2005/8/layout/radial5"/>
    <dgm:cxn modelId="{A5B1FADA-03C1-49AC-857E-244D3F060945}" type="presParOf" srcId="{6357BAD6-A72E-496E-90A6-DBB2BC80F237}" destId="{F7368223-6EA6-4A22-997E-85D00ACC397B}" srcOrd="0" destOrd="0" presId="urn:microsoft.com/office/officeart/2005/8/layout/radial5"/>
    <dgm:cxn modelId="{49F57C38-15A9-4CC4-99A4-494451D19D60}" type="presParOf" srcId="{FBCBFA57-D97F-4765-A21C-2AB8121FBB11}" destId="{F22BEC09-56B0-4EC5-A88F-277B1C4F4D27}" srcOrd="2" destOrd="0" presId="urn:microsoft.com/office/officeart/2005/8/layout/radial5"/>
    <dgm:cxn modelId="{2C749A88-9D66-4723-90C2-D1E312C2A416}" type="presParOf" srcId="{FBCBFA57-D97F-4765-A21C-2AB8121FBB11}" destId="{C7A0F473-8B4E-4DA8-91A9-C7E6F5BE8392}" srcOrd="3" destOrd="0" presId="urn:microsoft.com/office/officeart/2005/8/layout/radial5"/>
    <dgm:cxn modelId="{61455B85-57C5-49A7-A5B7-E9A79BB6F558}" type="presParOf" srcId="{C7A0F473-8B4E-4DA8-91A9-C7E6F5BE8392}" destId="{54F45BED-DD1A-473D-AFA9-078E121D7D46}" srcOrd="0" destOrd="0" presId="urn:microsoft.com/office/officeart/2005/8/layout/radial5"/>
    <dgm:cxn modelId="{0E8B5CC8-2958-4524-B5C0-697E761DD45B}" type="presParOf" srcId="{FBCBFA57-D97F-4765-A21C-2AB8121FBB11}" destId="{C11EAEA1-4927-4778-B25B-597A697A3032}" srcOrd="4" destOrd="0" presId="urn:microsoft.com/office/officeart/2005/8/layout/radial5"/>
    <dgm:cxn modelId="{37E913FD-AB91-4F03-8510-80003FE06DA4}" type="presParOf" srcId="{FBCBFA57-D97F-4765-A21C-2AB8121FBB11}" destId="{2F8B5823-7FFB-4A1F-B99A-DB5E7C2BFCDE}" srcOrd="5" destOrd="0" presId="urn:microsoft.com/office/officeart/2005/8/layout/radial5"/>
    <dgm:cxn modelId="{58A7FA38-F139-4E95-AC31-84926DCC7515}" type="presParOf" srcId="{2F8B5823-7FFB-4A1F-B99A-DB5E7C2BFCDE}" destId="{7764A149-BB5F-479D-8844-182E35E9747E}" srcOrd="0" destOrd="0" presId="urn:microsoft.com/office/officeart/2005/8/layout/radial5"/>
    <dgm:cxn modelId="{C44AD3EC-2C56-4BA5-88B3-3A6734E6CEE2}" type="presParOf" srcId="{FBCBFA57-D97F-4765-A21C-2AB8121FBB11}" destId="{A0070F4C-67BB-421D-AB51-A08F514E98C5}" srcOrd="6" destOrd="0" presId="urn:microsoft.com/office/officeart/2005/8/layout/radial5"/>
    <dgm:cxn modelId="{EF59AE5D-9F49-4417-983C-4435DDD8EB9D}" type="presParOf" srcId="{FBCBFA57-D97F-4765-A21C-2AB8121FBB11}" destId="{D978DA04-269C-43ED-B71E-C6C6C8B8C21D}" srcOrd="7" destOrd="0" presId="urn:microsoft.com/office/officeart/2005/8/layout/radial5"/>
    <dgm:cxn modelId="{88089724-6FC0-4C56-AF68-6F15E91F7572}" type="presParOf" srcId="{D978DA04-269C-43ED-B71E-C6C6C8B8C21D}" destId="{8B4624CA-AE53-4249-8396-1DE4DB5F53B0}" srcOrd="0" destOrd="0" presId="urn:microsoft.com/office/officeart/2005/8/layout/radial5"/>
    <dgm:cxn modelId="{27398247-E928-42F5-9C63-566C0ADF8C8C}" type="presParOf" srcId="{FBCBFA57-D97F-4765-A21C-2AB8121FBB11}" destId="{FEBC8D3F-1C69-473B-BE38-EF7F76E010A0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2A0F4F-F935-484C-9D80-86264AE6D27E}">
      <dsp:nvSpPr>
        <dsp:cNvPr id="0" name=""/>
        <dsp:cNvSpPr/>
      </dsp:nvSpPr>
      <dsp:spPr>
        <a:xfrm>
          <a:off x="3821527" y="2071312"/>
          <a:ext cx="1473398" cy="147339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Ответим на вопросы</a:t>
          </a:r>
          <a:endParaRPr lang="ru-RU" sz="2100" kern="1200" dirty="0"/>
        </a:p>
      </dsp:txBody>
      <dsp:txXfrm>
        <a:off x="3821527" y="2071312"/>
        <a:ext cx="1473398" cy="1473398"/>
      </dsp:txXfrm>
    </dsp:sp>
    <dsp:sp modelId="{6357BAD6-A72E-496E-90A6-DBB2BC80F237}">
      <dsp:nvSpPr>
        <dsp:cNvPr id="0" name=""/>
        <dsp:cNvSpPr/>
      </dsp:nvSpPr>
      <dsp:spPr>
        <a:xfrm rot="16222896">
          <a:off x="4407471" y="1532452"/>
          <a:ext cx="315164" cy="5009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16222896">
        <a:off x="4407471" y="1532452"/>
        <a:ext cx="315164" cy="500955"/>
      </dsp:txXfrm>
    </dsp:sp>
    <dsp:sp modelId="{F22BEC09-56B0-4EC5-A88F-277B1C4F4D27}">
      <dsp:nvSpPr>
        <dsp:cNvPr id="0" name=""/>
        <dsp:cNvSpPr/>
      </dsp:nvSpPr>
      <dsp:spPr>
        <a:xfrm>
          <a:off x="3835300" y="3309"/>
          <a:ext cx="1473398" cy="1473398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hlinkClick xmlns:r="http://schemas.openxmlformats.org/officeDocument/2006/relationships" r:id="" action="ppaction://hlinksldjump"/>
            </a:rPr>
            <a:t>Что такое атмосфера</a:t>
          </a:r>
          <a:endParaRPr lang="ru-RU" sz="1600" kern="1200" dirty="0"/>
        </a:p>
      </dsp:txBody>
      <dsp:txXfrm>
        <a:off x="3835300" y="3309"/>
        <a:ext cx="1473398" cy="1473398"/>
      </dsp:txXfrm>
    </dsp:sp>
    <dsp:sp modelId="{C7A0F473-8B4E-4DA8-91A9-C7E6F5BE8392}">
      <dsp:nvSpPr>
        <dsp:cNvPr id="0" name=""/>
        <dsp:cNvSpPr/>
      </dsp:nvSpPr>
      <dsp:spPr>
        <a:xfrm rot="21589960">
          <a:off x="5427432" y="2554529"/>
          <a:ext cx="319232" cy="5009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21589960">
        <a:off x="5427432" y="2554529"/>
        <a:ext cx="319232" cy="500955"/>
      </dsp:txXfrm>
    </dsp:sp>
    <dsp:sp modelId="{C11EAEA1-4927-4778-B25B-597A697A3032}">
      <dsp:nvSpPr>
        <dsp:cNvPr id="0" name=""/>
        <dsp:cNvSpPr/>
      </dsp:nvSpPr>
      <dsp:spPr>
        <a:xfrm>
          <a:off x="5897242" y="2065250"/>
          <a:ext cx="1473398" cy="147339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hlinkClick xmlns:r="http://schemas.openxmlformats.org/officeDocument/2006/relationships" r:id="" action="ppaction://hlinksldjump"/>
            </a:rPr>
            <a:t>Состав атмосферы</a:t>
          </a:r>
          <a:endParaRPr lang="ru-RU" sz="1600" kern="1200" dirty="0"/>
        </a:p>
      </dsp:txBody>
      <dsp:txXfrm>
        <a:off x="5897242" y="2065250"/>
        <a:ext cx="1473398" cy="1473398"/>
      </dsp:txXfrm>
    </dsp:sp>
    <dsp:sp modelId="{2F8B5823-7FFB-4A1F-B99A-DB5E7C2BFCDE}">
      <dsp:nvSpPr>
        <dsp:cNvPr id="0" name=""/>
        <dsp:cNvSpPr/>
      </dsp:nvSpPr>
      <dsp:spPr>
        <a:xfrm rot="5376968">
          <a:off x="4410684" y="3576736"/>
          <a:ext cx="308739" cy="5009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5376968">
        <a:off x="4410684" y="3576736"/>
        <a:ext cx="308739" cy="500955"/>
      </dsp:txXfrm>
    </dsp:sp>
    <dsp:sp modelId="{A0070F4C-67BB-421D-AB51-A08F514E98C5}">
      <dsp:nvSpPr>
        <dsp:cNvPr id="0" name=""/>
        <dsp:cNvSpPr/>
      </dsp:nvSpPr>
      <dsp:spPr>
        <a:xfrm>
          <a:off x="3835300" y="4127192"/>
          <a:ext cx="1473398" cy="1473398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hlinkClick xmlns:r="http://schemas.openxmlformats.org/officeDocument/2006/relationships" r:id="" action="ppaction://hlinksldjump"/>
            </a:rPr>
            <a:t>Что такое ветер</a:t>
          </a:r>
          <a:endParaRPr lang="ru-RU" sz="1600" kern="1200" dirty="0"/>
        </a:p>
      </dsp:txBody>
      <dsp:txXfrm>
        <a:off x="3835300" y="4127192"/>
        <a:ext cx="1473398" cy="1473398"/>
      </dsp:txXfrm>
    </dsp:sp>
    <dsp:sp modelId="{D978DA04-269C-43ED-B71E-C6C6C8B8C21D}">
      <dsp:nvSpPr>
        <dsp:cNvPr id="0" name=""/>
        <dsp:cNvSpPr/>
      </dsp:nvSpPr>
      <dsp:spPr>
        <a:xfrm rot="10810175">
          <a:off x="3390447" y="2554528"/>
          <a:ext cx="304632" cy="5009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10810175">
        <a:off x="3390447" y="2554528"/>
        <a:ext cx="304632" cy="500955"/>
      </dsp:txXfrm>
    </dsp:sp>
    <dsp:sp modelId="{FEBC8D3F-1C69-473B-BE38-EF7F76E010A0}">
      <dsp:nvSpPr>
        <dsp:cNvPr id="0" name=""/>
        <dsp:cNvSpPr/>
      </dsp:nvSpPr>
      <dsp:spPr>
        <a:xfrm>
          <a:off x="1773359" y="2065250"/>
          <a:ext cx="1473398" cy="1473398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hlinkClick xmlns:r="http://schemas.openxmlformats.org/officeDocument/2006/relationships" r:id="" action="ppaction://hlinksldjump"/>
            </a:rPr>
            <a:t>Назовите виды облаков</a:t>
          </a:r>
          <a:endParaRPr lang="ru-RU" sz="1600" kern="1200" dirty="0"/>
        </a:p>
      </dsp:txBody>
      <dsp:txXfrm>
        <a:off x="1773359" y="2065250"/>
        <a:ext cx="1473398" cy="14733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34F0BC-572F-4117-AA24-902BFCE62CF4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272B45-853A-4458-A1E5-334988C56A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272B45-853A-4458-A1E5-334988C56A2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1776B51-2763-453D-BAD9-15D8492ECE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4239466-B430-4D34-9A97-F6100B9777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FCE4D94-6750-4A7D-AE77-7C73A7F46D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static.diary.ru/userdir/1/0/0/8/100867/21403559.jpg" TargetMode="External"/><Relationship Id="rId13" Type="http://schemas.openxmlformats.org/officeDocument/2006/relationships/hyperlink" Target="http://barmichev.ru/blogimages/climate-change.jpg" TargetMode="External"/><Relationship Id="rId3" Type="http://schemas.openxmlformats.org/officeDocument/2006/relationships/hyperlink" Target="http://foto.rambler.ru/public/superverka/_photos/00044337/00044337-web.jpg" TargetMode="External"/><Relationship Id="rId7" Type="http://schemas.openxmlformats.org/officeDocument/2006/relationships/hyperlink" Target="http://cards2.yandex.net/get/5/2566/wind.jpg" TargetMode="External"/><Relationship Id="rId12" Type="http://schemas.openxmlformats.org/officeDocument/2006/relationships/hyperlink" Target="http://www.geo-tour.net/Interesting/pic/poyasa_klimat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ongolia.com.ua/themes/mongolia_theme/images/gallery/DSC_0002.jpg" TargetMode="External"/><Relationship Id="rId11" Type="http://schemas.openxmlformats.org/officeDocument/2006/relationships/hyperlink" Target="http://www.art-apple.ru/albums/userpics/10001/Weather_Icons.jpg" TargetMode="External"/><Relationship Id="rId5" Type="http://schemas.openxmlformats.org/officeDocument/2006/relationships/hyperlink" Target="http://www.darwin.museum.ru/expos/floor3/Crisis/img/22.gi" TargetMode="External"/><Relationship Id="rId10" Type="http://schemas.openxmlformats.org/officeDocument/2006/relationships/hyperlink" Target="http://img.tfile.ru/img/2008_06/i484b87a42d46f.jpg" TargetMode="External"/><Relationship Id="rId4" Type="http://schemas.openxmlformats.org/officeDocument/2006/relationships/hyperlink" Target="http://www.arb.ca.gov/ba/omb/globe5.gif" TargetMode="External"/><Relationship Id="rId9" Type="http://schemas.openxmlformats.org/officeDocument/2006/relationships/hyperlink" Target="http://www.quia.com/files/quia/users/mcconnell407/cloud-1" TargetMode="External"/><Relationship Id="rId14" Type="http://schemas.openxmlformats.org/officeDocument/2006/relationships/hyperlink" Target="http://mt0.google.com/vt/lyrs=h@113&amp;hl=ru&amp;x=1232&amp;y=689&amp;z=11&amp;s=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gif"/><Relationship Id="rId7" Type="http://schemas.openxmlformats.org/officeDocument/2006/relationships/diagramColors" Target="../diagrams/colors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6" Type="http://schemas.openxmlformats.org/officeDocument/2006/relationships/slide" Target="slide3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60350"/>
            <a:ext cx="7772400" cy="1109663"/>
          </a:xfrm>
        </p:spPr>
        <p:txBody>
          <a:bodyPr/>
          <a:lstStyle/>
          <a:p>
            <a:r>
              <a:rPr lang="ru-RU" b="1">
                <a:solidFill>
                  <a:srgbClr val="FFFF66"/>
                </a:solidFill>
              </a:rPr>
              <a:t>Климат. </a:t>
            </a:r>
            <a:r>
              <a:rPr lang="en-US" b="1">
                <a:solidFill>
                  <a:srgbClr val="FFFF66"/>
                </a:solidFill>
              </a:rPr>
              <a:t>Climate</a:t>
            </a:r>
            <a:r>
              <a:rPr lang="ru-RU" b="1">
                <a:solidFill>
                  <a:srgbClr val="FFFF66"/>
                </a:solidFill>
              </a:rPr>
              <a:t>.</a:t>
            </a:r>
            <a:r>
              <a:rPr lang="en-US"/>
              <a:t> </a:t>
            </a: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6042025"/>
            <a:ext cx="8569325" cy="8159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600" b="1" i="1" dirty="0">
                <a:solidFill>
                  <a:srgbClr val="FFFF66"/>
                </a:solidFill>
              </a:rPr>
              <a:t>Авторы: Дедух Галина Васильевна,</a:t>
            </a:r>
            <a:r>
              <a:rPr lang="ru-RU" sz="1600" b="1" dirty="0">
                <a:solidFill>
                  <a:srgbClr val="FFFF66"/>
                </a:solidFill>
              </a:rPr>
              <a:t> </a:t>
            </a:r>
            <a:r>
              <a:rPr lang="ru-RU" sz="1600" b="1" i="1" dirty="0">
                <a:solidFill>
                  <a:srgbClr val="FFFF66"/>
                </a:solidFill>
              </a:rPr>
              <a:t>учитель географии,</a:t>
            </a:r>
            <a:r>
              <a:rPr lang="en-US" sz="1600" b="1" i="1" dirty="0">
                <a:solidFill>
                  <a:srgbClr val="FFFF66"/>
                </a:solidFill>
              </a:rPr>
              <a:t> </a:t>
            </a:r>
            <a:endParaRPr lang="ru-RU" sz="1600" b="1" i="1" dirty="0">
              <a:solidFill>
                <a:srgbClr val="FFFF66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1600" b="1" i="1" dirty="0">
                <a:solidFill>
                  <a:srgbClr val="FFFF66"/>
                </a:solidFill>
              </a:rPr>
              <a:t>Хворостьяная Наталья Васильевна, учитель английского языка,</a:t>
            </a:r>
          </a:p>
          <a:p>
            <a:pPr>
              <a:lnSpc>
                <a:spcPct val="80000"/>
              </a:lnSpc>
            </a:pPr>
            <a:r>
              <a:rPr lang="ru-RU" sz="1600" b="1" i="1" dirty="0" smtClean="0">
                <a:solidFill>
                  <a:srgbClr val="FFFF66"/>
                </a:solidFill>
              </a:rPr>
              <a:t>МБОУ </a:t>
            </a:r>
            <a:r>
              <a:rPr lang="ru-RU" sz="1600" b="1" i="1" dirty="0">
                <a:solidFill>
                  <a:srgbClr val="FFFF66"/>
                </a:solidFill>
              </a:rPr>
              <a:t>«Гимназия №5 г. Белгорода</a:t>
            </a:r>
            <a:r>
              <a:rPr lang="ru-RU" sz="1600" b="1" i="1" dirty="0" smtClean="0">
                <a:solidFill>
                  <a:srgbClr val="FFFF66"/>
                </a:solidFill>
              </a:rPr>
              <a:t>»</a:t>
            </a:r>
            <a:endParaRPr lang="ru-RU" sz="1600" b="1" i="1" dirty="0">
              <a:solidFill>
                <a:srgbClr val="FFFF66"/>
              </a:solidFill>
            </a:endParaRPr>
          </a:p>
          <a:p>
            <a:pPr>
              <a:lnSpc>
                <a:spcPct val="80000"/>
              </a:lnSpc>
            </a:pPr>
            <a:endParaRPr lang="ru-RU" sz="1600" b="1" dirty="0">
              <a:solidFill>
                <a:srgbClr val="FFFF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CC0099"/>
                </a:solidFill>
              </a:rPr>
              <a:t>Ветер – это движение воздуха в горизонтальном направлении.</a:t>
            </a:r>
          </a:p>
        </p:txBody>
      </p:sp>
      <p:pic>
        <p:nvPicPr>
          <p:cNvPr id="1126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928662" y="1142984"/>
            <a:ext cx="7358114" cy="4954746"/>
          </a:xfrm>
        </p:spPr>
      </p:pic>
      <p:sp>
        <p:nvSpPr>
          <p:cNvPr id="6" name="Прямоугольник 5"/>
          <p:cNvSpPr/>
          <p:nvPr/>
        </p:nvSpPr>
        <p:spPr>
          <a:xfrm>
            <a:off x="7239000" y="6248400"/>
            <a:ext cx="1905000" cy="6096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hlinkClick r:id="rId4" action="ppaction://hlinksldjump"/>
              </a:rPr>
              <a:t>вернуться</a:t>
            </a:r>
          </a:p>
          <a:p>
            <a:pPr algn="ctr">
              <a:defRPr/>
            </a:pPr>
            <a:r>
              <a:rPr lang="ru-RU" dirty="0" smtClean="0">
                <a:hlinkClick r:id="rId4" action="ppaction://hlinksldjump"/>
              </a:rPr>
              <a:t>назад</a:t>
            </a:r>
            <a:endParaRPr lang="ru-RU" dirty="0">
              <a:hlinkClick r:id="rId5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0" y="0"/>
            <a:ext cx="4114800" cy="846158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4D37F1"/>
                </a:solidFill>
              </a:rPr>
              <a:t>Виды облаков</a:t>
            </a:r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14282" y="285728"/>
            <a:ext cx="3691559" cy="2786082"/>
          </a:xfrm>
        </p:spPr>
      </p:pic>
      <p:pic>
        <p:nvPicPr>
          <p:cNvPr id="13318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3428992" y="4071942"/>
            <a:ext cx="3702336" cy="2541608"/>
          </a:xfrm>
        </p:spPr>
      </p:pic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4587875" y="17732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239000" y="6248400"/>
            <a:ext cx="1905000" cy="6096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hlinkClick r:id="rId5" action="ppaction://hlinksldjump"/>
              </a:rPr>
              <a:t>вернуться</a:t>
            </a:r>
          </a:p>
          <a:p>
            <a:pPr algn="ctr">
              <a:defRPr/>
            </a:pPr>
            <a:r>
              <a:rPr lang="ru-RU" dirty="0" smtClean="0">
                <a:hlinkClick r:id="rId5" action="ppaction://hlinksldjump"/>
              </a:rPr>
              <a:t>назад</a:t>
            </a:r>
            <a:endParaRPr lang="ru-RU" dirty="0">
              <a:hlinkClick r:id="rId6" action="ppaction://hlinksldjump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071934" y="785794"/>
            <a:ext cx="4815832" cy="2612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472" y="3286124"/>
            <a:ext cx="3143272" cy="500066"/>
          </a:xfrm>
          <a:prstGeom prst="roundRect">
            <a:avLst/>
          </a:prstGeom>
          <a:solidFill>
            <a:srgbClr val="FF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4D37F1"/>
                </a:solidFill>
              </a:rPr>
              <a:t>кучевые</a:t>
            </a:r>
            <a:endParaRPr lang="ru-RU" sz="32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29256" y="3500438"/>
            <a:ext cx="2428892" cy="500066"/>
          </a:xfrm>
          <a:prstGeom prst="roundRect">
            <a:avLst/>
          </a:prstGeom>
          <a:solidFill>
            <a:srgbClr val="FF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4D37F1"/>
                </a:solidFill>
              </a:rPr>
              <a:t>перистые</a:t>
            </a:r>
            <a:endParaRPr lang="ru-RU" sz="3200" dirty="0"/>
          </a:p>
        </p:txBody>
      </p:sp>
      <p:sp>
        <p:nvSpPr>
          <p:cNvPr id="14" name="Пятиугольник 13"/>
          <p:cNvSpPr/>
          <p:nvPr/>
        </p:nvSpPr>
        <p:spPr>
          <a:xfrm>
            <a:off x="428596" y="5643578"/>
            <a:ext cx="2857520" cy="571504"/>
          </a:xfrm>
          <a:prstGeom prst="homePlate">
            <a:avLst/>
          </a:prstGeom>
          <a:solidFill>
            <a:srgbClr val="FF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4D37F1"/>
                </a:solidFill>
              </a:rPr>
              <a:t>слоистые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25600"/>
            </a:gs>
            <a:gs pos="13000">
              <a:srgbClr val="FFFED2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14290"/>
            <a:ext cx="7358114" cy="703282"/>
          </a:xfrm>
          <a:solidFill>
            <a:srgbClr val="FFFED2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EE02D2"/>
                </a:solidFill>
              </a:rPr>
              <a:t>Климат в городе Белгороде</a:t>
            </a:r>
            <a:endParaRPr lang="ru-RU" b="1" dirty="0">
              <a:solidFill>
                <a:srgbClr val="EE02D2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34" y="5786454"/>
            <a:ext cx="8229600" cy="696899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00B050"/>
                </a:solidFill>
              </a:rPr>
              <a:t>умеренный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857356" y="1285860"/>
            <a:ext cx="5572164" cy="4429156"/>
          </a:xfrm>
          <a:noFill/>
        </p:spPr>
      </p:pic>
      <p:sp>
        <p:nvSpPr>
          <p:cNvPr id="6" name="Стрелка вправо 5"/>
          <p:cNvSpPr/>
          <p:nvPr/>
        </p:nvSpPr>
        <p:spPr>
          <a:xfrm rot="18864456">
            <a:off x="4375003" y="2231871"/>
            <a:ext cx="428628" cy="42862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39000" y="6248400"/>
            <a:ext cx="1905000" cy="6096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hlinkClick r:id="rId4" action="ppaction://hlinksldjump"/>
              </a:rPr>
              <a:t>вернуться</a:t>
            </a:r>
          </a:p>
          <a:p>
            <a:pPr algn="ctr">
              <a:defRPr/>
            </a:pPr>
            <a:r>
              <a:rPr lang="ru-RU" dirty="0" smtClean="0">
                <a:hlinkClick r:id="rId4" action="ppaction://hlinksldjump"/>
              </a:rPr>
              <a:t>назад</a:t>
            </a:r>
            <a:endParaRPr lang="ru-RU" dirty="0">
              <a:hlinkClick r:id="rId5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C0099"/>
                </a:solidFill>
              </a:rPr>
              <a:t>Список литературы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1800" dirty="0"/>
              <a:t>Афанасьева О.В., Баранова К.М. Книга для чтения для 6 класса.- М.: Просвещение, 2001.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1600" dirty="0"/>
              <a:t>Иванова Т.В. Природоведение. 5 класс: Методическое пособие к учебнику А.А. Плешакова и Н.И. Сонина «Природоведение». – М.: Дрофа, 2000.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1600" dirty="0">
                <a:hlinkClick r:id="rId3"/>
              </a:rPr>
              <a:t>http://foto.rambler.ru/public/superverka/_photos/00044337/00044337-web.jpg</a:t>
            </a:r>
            <a:r>
              <a:rPr lang="ru-RU" sz="1600" dirty="0"/>
              <a:t> -климат.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1600" dirty="0">
                <a:hlinkClick r:id="rId4"/>
              </a:rPr>
              <a:t>http://www.arb.ca.gov/ba/omb/globe5.gif</a:t>
            </a:r>
            <a:r>
              <a:rPr lang="ru-RU" sz="1600" dirty="0"/>
              <a:t> - климат.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1600" dirty="0">
                <a:hlinkClick r:id="rId5"/>
              </a:rPr>
              <a:t>http://www.darwin.museum.ru/expos/floor3/Crisis/img/22.gi</a:t>
            </a:r>
            <a:r>
              <a:rPr lang="ru-RU" sz="1600" dirty="0"/>
              <a:t> атмосфера.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1600" dirty="0">
                <a:hlinkClick r:id="rId6"/>
              </a:rPr>
              <a:t>http://mongolia.com.ua/themes/mongolia_theme/images/gallery/DSC_0002.jpg</a:t>
            </a:r>
            <a:r>
              <a:rPr lang="ru-RU" sz="1600" dirty="0"/>
              <a:t> - атмосфера.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1600" dirty="0">
                <a:hlinkClick r:id="rId7"/>
              </a:rPr>
              <a:t>http://cards2.yandex.net/get/5/2566/wind.jpg</a:t>
            </a:r>
            <a:r>
              <a:rPr lang="ru-RU" sz="1600" dirty="0"/>
              <a:t> - ветер.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1600" dirty="0">
                <a:hlinkClick r:id="rId8"/>
              </a:rPr>
              <a:t>http://static.diary.ru/userdir/1/0/0/8/100867/21403559.jpg</a:t>
            </a:r>
            <a:r>
              <a:rPr lang="ru-RU" sz="1600" dirty="0"/>
              <a:t> - облака</a:t>
            </a:r>
            <a:r>
              <a:rPr lang="ru-RU" sz="1600" dirty="0" smtClean="0"/>
              <a:t>.</a:t>
            </a:r>
            <a:r>
              <a:rPr lang="en-US" sz="1600" dirty="0" smtClean="0"/>
              <a:t> </a:t>
            </a:r>
            <a:r>
              <a:rPr lang="en-US" sz="1600" dirty="0" smtClean="0">
                <a:hlinkClick r:id="rId9"/>
              </a:rPr>
              <a:t>http://www.quia.com/files/quia/users/mcconnell407/cloud-1</a:t>
            </a:r>
            <a:r>
              <a:rPr lang="ru-RU" sz="1600" dirty="0" smtClean="0"/>
              <a:t> - перистые облака.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1600" dirty="0" smtClean="0">
                <a:hlinkClick r:id="rId10"/>
              </a:rPr>
              <a:t>http</a:t>
            </a:r>
            <a:r>
              <a:rPr lang="ru-RU" sz="1600" dirty="0">
                <a:hlinkClick r:id="rId10"/>
              </a:rPr>
              <a:t>://img.tfile.ru/img/2008_06/i484b87a42d46f.jpg</a:t>
            </a:r>
            <a:r>
              <a:rPr lang="ru-RU" sz="1600" dirty="0"/>
              <a:t> - погода.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1600" dirty="0">
                <a:hlinkClick r:id="rId11"/>
              </a:rPr>
              <a:t>http://www.art-apple.ru/albums/userpics/10001/Weather_Icons.jpg</a:t>
            </a:r>
            <a:r>
              <a:rPr lang="ru-RU" sz="1600" dirty="0"/>
              <a:t> - погода.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1600" dirty="0">
                <a:hlinkClick r:id="rId12"/>
              </a:rPr>
              <a:t>http://www.geo-tour.net/Interesting/pic/poyasa_klimat.jpg</a:t>
            </a:r>
            <a:r>
              <a:rPr lang="ru-RU" sz="1600" dirty="0"/>
              <a:t> - климатические пояса.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1600" dirty="0">
                <a:hlinkClick r:id="rId13"/>
              </a:rPr>
              <a:t>http://barmichev.ru/blogimages/climate-change.jpg</a:t>
            </a:r>
            <a:r>
              <a:rPr lang="ru-RU" sz="1600" dirty="0"/>
              <a:t> - климат</a:t>
            </a:r>
            <a:r>
              <a:rPr lang="ru-RU" sz="1600" dirty="0" smtClean="0"/>
              <a:t>.</a:t>
            </a:r>
            <a:r>
              <a:rPr lang="en-US" sz="1600" dirty="0" smtClean="0"/>
              <a:t> </a:t>
            </a:r>
            <a:endParaRPr lang="ru-RU" sz="1600" dirty="0" smtClean="0"/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1600" dirty="0" smtClean="0">
                <a:hlinkClick r:id="rId14"/>
              </a:rPr>
              <a:t>http://mt0.google.com/vt/lyrs=h@113&amp;hl=ru&amp;x=1232&amp;y=689&amp;z=11&amp;s=G</a:t>
            </a:r>
            <a:r>
              <a:rPr lang="ru-RU" sz="1600" dirty="0" smtClean="0"/>
              <a:t> – спутниковая карта Белгорода.</a:t>
            </a:r>
          </a:p>
          <a:p>
            <a:pPr marL="609600" indent="-609600">
              <a:lnSpc>
                <a:spcPct val="80000"/>
              </a:lnSpc>
              <a:buNone/>
            </a:pPr>
            <a:endParaRPr lang="ru-RU" sz="1600" dirty="0"/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ru-RU" sz="1600" dirty="0"/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ru-RU" sz="1600" dirty="0"/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ru-RU" sz="1800" dirty="0"/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globe5.gif"/>
          <p:cNvPicPr>
            <a:picLocks noGrp="1" noChangeAspect="1"/>
          </p:cNvPicPr>
          <p:nvPr>
            <p:ph/>
          </p:nvPr>
        </p:nvPicPr>
        <p:blipFill>
          <a:blip r:embed="rId3" cstate="email"/>
          <a:stretch>
            <a:fillRect/>
          </a:stretch>
        </p:blipFill>
        <p:spPr>
          <a:xfrm>
            <a:off x="1071538" y="285728"/>
            <a:ext cx="6999513" cy="6053348"/>
          </a:xfrm>
        </p:spPr>
      </p:pic>
      <p:graphicFrame>
        <p:nvGraphicFramePr>
          <p:cNvPr id="5" name="Схема 4"/>
          <p:cNvGraphicFramePr/>
          <p:nvPr/>
        </p:nvGraphicFramePr>
        <p:xfrm>
          <a:off x="0" y="571480"/>
          <a:ext cx="9144000" cy="5603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ru-RU" sz="2800" b="1" dirty="0">
                <a:solidFill>
                  <a:srgbClr val="CC0099"/>
                </a:solidFill>
              </a:rPr>
              <a:t>Погода</a:t>
            </a:r>
            <a:r>
              <a:rPr lang="ru-RU" sz="2800" dirty="0">
                <a:solidFill>
                  <a:srgbClr val="CC0099"/>
                </a:solidFill>
              </a:rPr>
              <a:t> — это состояние нижнего слоя атмосферы в данном месте и в данный момент.</a:t>
            </a:r>
            <a:r>
              <a:rPr lang="ru-RU" sz="4000" dirty="0"/>
              <a:t> </a:t>
            </a:r>
          </a:p>
        </p:txBody>
      </p:sp>
      <p:pic>
        <p:nvPicPr>
          <p:cNvPr id="19462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187450" y="1628775"/>
            <a:ext cx="6778625" cy="4525963"/>
          </a:xfrm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4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1916113"/>
            <a:ext cx="8229600" cy="12954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000" dirty="0">
                <a:solidFill>
                  <a:srgbClr val="4D37F1"/>
                </a:solidFill>
              </a:rPr>
              <a:t>Погода  характеризуется </a:t>
            </a:r>
            <a:r>
              <a:rPr lang="ru-RU" sz="2000" i="1" dirty="0">
                <a:solidFill>
                  <a:srgbClr val="1C0B99"/>
                </a:solidFill>
              </a:rPr>
              <a:t>температурой, влажностью, облачностью, направлением и скоростью ветра, осадками</a:t>
            </a: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3" name="Picture 9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 t="2826" r="2007"/>
          <a:stretch>
            <a:fillRect/>
          </a:stretch>
        </p:blipFill>
        <p:spPr>
          <a:xfrm>
            <a:off x="468313" y="333375"/>
            <a:ext cx="8064500" cy="4967288"/>
          </a:xfrm>
        </p:spPr>
      </p:pic>
      <p:sp>
        <p:nvSpPr>
          <p:cNvPr id="21514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373688"/>
            <a:ext cx="8229600" cy="1150937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dirty="0">
                <a:solidFill>
                  <a:srgbClr val="CC0099"/>
                </a:solidFill>
              </a:rPr>
              <a:t>Многолетний режим погоды называют </a:t>
            </a:r>
            <a:r>
              <a:rPr lang="ru-RU" sz="2800" b="1" dirty="0">
                <a:solidFill>
                  <a:srgbClr val="CC0099"/>
                </a:solidFill>
              </a:rPr>
              <a:t>климатом</a:t>
            </a: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sz="2800" dirty="0">
                <a:solidFill>
                  <a:srgbClr val="CC0099"/>
                </a:solidFill>
              </a:rPr>
              <a:t>На Земле есть районы с холодным, умеренным и жарким климатом.</a:t>
            </a:r>
            <a:r>
              <a:rPr lang="ru-RU" sz="4000" dirty="0"/>
              <a:t> </a:t>
            </a:r>
          </a:p>
        </p:txBody>
      </p:sp>
      <p:pic>
        <p:nvPicPr>
          <p:cNvPr id="2457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684213" y="1125538"/>
            <a:ext cx="7859712" cy="5543550"/>
          </a:xfrm>
          <a:noFill/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115328" cy="78581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А какой климат в нашем городе?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62" y="1428736"/>
            <a:ext cx="711519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трелка вниз 5">
            <a:hlinkClick r:id="rId4" action="ppaction://hlinksldjump"/>
          </p:cNvPr>
          <p:cNvSpPr/>
          <p:nvPr/>
        </p:nvSpPr>
        <p:spPr>
          <a:xfrm>
            <a:off x="3929058" y="2571744"/>
            <a:ext cx="928694" cy="92869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733800" y="6248400"/>
            <a:ext cx="1752600" cy="609600"/>
          </a:xfrm>
          <a:prstGeom prst="rect">
            <a:avLst/>
          </a:prstGeom>
          <a:solidFill>
            <a:srgbClr val="C3F5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FF0000"/>
                </a:solidFill>
                <a:hlinkClick r:id="rId5" action="ppaction://hlinksldjump"/>
              </a:rPr>
              <a:t>завершить показ</a:t>
            </a:r>
            <a:endParaRPr lang="ru-RU" dirty="0">
              <a:solidFill>
                <a:srgbClr val="FF0000"/>
              </a:solidFill>
              <a:hlinkClick r:id="rId6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CC0099"/>
                </a:solidFill>
              </a:rPr>
              <a:t>Атмосфера – это воздушная оболочка Земли</a:t>
            </a:r>
          </a:p>
        </p:txBody>
      </p:sp>
      <p:pic>
        <p:nvPicPr>
          <p:cNvPr id="71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00034" y="1285860"/>
            <a:ext cx="8355011" cy="4801268"/>
          </a:xfrm>
        </p:spPr>
      </p:pic>
      <p:sp>
        <p:nvSpPr>
          <p:cNvPr id="5" name="Прямоугольник 4"/>
          <p:cNvSpPr/>
          <p:nvPr/>
        </p:nvSpPr>
        <p:spPr>
          <a:xfrm>
            <a:off x="7239000" y="6248400"/>
            <a:ext cx="1905000" cy="6096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hlinkClick r:id="rId4" action="ppaction://hlinksldjump"/>
              </a:rPr>
              <a:t>вернуться</a:t>
            </a:r>
          </a:p>
          <a:p>
            <a:pPr algn="ctr">
              <a:defRPr/>
            </a:pPr>
            <a:r>
              <a:rPr lang="ru-RU" dirty="0" smtClean="0">
                <a:hlinkClick r:id="rId4" action="ppaction://hlinksldjump"/>
              </a:rPr>
              <a:t>назад</a:t>
            </a:r>
            <a:endParaRPr lang="ru-RU" dirty="0">
              <a:hlinkClick r:id="rId5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Grp="1" noChangeAspect="1" noChangeArrowheads="1"/>
          </p:cNvPicPr>
          <p:nvPr>
            <p:ph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7239000" y="6248400"/>
            <a:ext cx="1905000" cy="6096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hlinkClick r:id="rId4" action="ppaction://hlinksldjump"/>
              </a:rPr>
              <a:t>вернуться</a:t>
            </a:r>
          </a:p>
          <a:p>
            <a:pPr algn="ctr">
              <a:defRPr/>
            </a:pPr>
            <a:r>
              <a:rPr lang="ru-RU" dirty="0" smtClean="0">
                <a:hlinkClick r:id="rId4" action="ppaction://hlinksldjump"/>
              </a:rPr>
              <a:t>назад</a:t>
            </a:r>
            <a:endParaRPr lang="ru-RU" dirty="0">
              <a:hlinkClick r:id="rId5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73</TotalTime>
  <Words>262</Words>
  <Application>Microsoft Office PowerPoint</Application>
  <PresentationFormat>Экран (4:3)</PresentationFormat>
  <Paragraphs>51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Климат. Climate. </vt:lpstr>
      <vt:lpstr>Слайд 2</vt:lpstr>
      <vt:lpstr>Погода — это состояние нижнего слоя атмосферы в данном месте и в данный момент. </vt:lpstr>
      <vt:lpstr>Слайд 4</vt:lpstr>
      <vt:lpstr>Слайд 5</vt:lpstr>
      <vt:lpstr>На Земле есть районы с холодным, умеренным и жарким климатом. </vt:lpstr>
      <vt:lpstr>А какой климат в нашем городе?</vt:lpstr>
      <vt:lpstr>Атмосфера – это воздушная оболочка Земли</vt:lpstr>
      <vt:lpstr>Слайд 9</vt:lpstr>
      <vt:lpstr>Ветер – это движение воздуха в горизонтальном направлении.</vt:lpstr>
      <vt:lpstr>Виды облаков</vt:lpstr>
      <vt:lpstr>Климат в городе Белгороде</vt:lpstr>
      <vt:lpstr>Список литературы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Климат. Climate. </dc:title>
  <cp:lastModifiedBy>ARMSTYLE</cp:lastModifiedBy>
  <cp:revision>13</cp:revision>
  <dcterms:modified xsi:type="dcterms:W3CDTF">2012-04-20T19:56:39Z</dcterms:modified>
</cp:coreProperties>
</file>