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6" r:id="rId9"/>
    <p:sldId id="265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2" autoAdjust="0"/>
    <p:restoredTop sz="94660"/>
  </p:normalViewPr>
  <p:slideViewPr>
    <p:cSldViewPr>
      <p:cViewPr>
        <p:scale>
          <a:sx n="84" d="100"/>
          <a:sy n="84" d="100"/>
        </p:scale>
        <p:origin x="-117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o5-5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citaty.info/quote/man/180972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o5-5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928802"/>
            <a:ext cx="8077200" cy="26432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Принципы работы современных поисковых </a:t>
            </a:r>
            <a:r>
              <a:rPr lang="ru-RU" dirty="0" smtClean="0"/>
              <a:t>систем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5805264"/>
            <a:ext cx="25314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hlinkClick r:id="rId2"/>
              </a:rPr>
              <a:t>http://o5-5.ru</a:t>
            </a:r>
            <a:r>
              <a:rPr lang="en-US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4844008"/>
          </a:xfrm>
        </p:spPr>
        <p:txBody>
          <a:bodyPr/>
          <a:lstStyle/>
          <a:p>
            <a:pPr marL="438150" indent="463550">
              <a:buNone/>
            </a:pPr>
            <a:r>
              <a:rPr lang="ru-RU" dirty="0" smtClean="0"/>
              <a:t>«Каждый хочет добиться успеха в жизни, но, в первую очередь, я бы хотел, чтобы обо мне думали как о человеке, который придумал много интересных вещей, и в конечном итоге сумел изменить мир к лучшему.» </a:t>
            </a:r>
          </a:p>
          <a:p>
            <a:pPr marL="438150" indent="463550">
              <a:buNone/>
            </a:pPr>
            <a:r>
              <a:rPr lang="ru-RU" b="1" dirty="0" smtClean="0">
                <a:hlinkClick r:id="rId2"/>
              </a:rPr>
              <a:t>Сергей Михайлович </a:t>
            </a:r>
            <a:r>
              <a:rPr lang="ru-RU" b="1" dirty="0" err="1" smtClean="0">
                <a:hlinkClick r:id="rId2"/>
              </a:rPr>
              <a:t>Брин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252728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>Спасибо за внимание!</a:t>
            </a:r>
            <a:endParaRPr lang="ru-RU" sz="8000" dirty="0"/>
          </a:p>
        </p:txBody>
      </p:sp>
      <p:sp>
        <p:nvSpPr>
          <p:cNvPr id="5" name="Содержимое 2"/>
          <p:cNvSpPr txBox="1">
            <a:spLocks noGrp="1"/>
          </p:cNvSpPr>
          <p:nvPr>
            <p:ph idx="1"/>
          </p:nvPr>
        </p:nvSpPr>
        <p:spPr>
          <a:xfrm>
            <a:off x="457200" y="5300663"/>
            <a:ext cx="8229600" cy="1100137"/>
          </a:xfrm>
          <a:prstGeom prst="rect">
            <a:avLst/>
          </a:prstGeom>
        </p:spPr>
        <p:txBody>
          <a:bodyPr vert="horz" lIns="54864" tIns="91440" rtlCol="0">
            <a:normAutofit fontScale="47500" lnSpcReduction="20000"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Туров Кирилл, </a:t>
            </a:r>
            <a:r>
              <a:rPr kumimoji="0" lang="ru-RU" sz="8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ЧелГУ</a:t>
            </a: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МФ, 2012 г.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en-US" sz="5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http://o5-5.ru</a:t>
            </a:r>
            <a:r>
              <a:rPr kumimoji="0" lang="en-US" sz="5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ru-RU" sz="5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Опять пять! Коллекция презентаций</a:t>
            </a:r>
            <a:endParaRPr kumimoji="0" lang="ru-RU" sz="5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характеристики поисковой системы</a:t>
            </a:r>
            <a:endParaRPr lang="ru-RU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5500726" cy="485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072198" y="1785926"/>
            <a:ext cx="2714644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800" i="1" dirty="0" smtClean="0"/>
              <a:t> Полнота</a:t>
            </a:r>
          </a:p>
          <a:p>
            <a:pPr lvl="0">
              <a:buFont typeface="Arial" pitchFamily="34" charset="0"/>
              <a:buChar char="•"/>
            </a:pPr>
            <a:endParaRPr lang="ru-RU" sz="2800" i="1" dirty="0" smtClean="0"/>
          </a:p>
          <a:p>
            <a:pPr lvl="0">
              <a:buFont typeface="Arial" pitchFamily="34" charset="0"/>
              <a:buChar char="•"/>
            </a:pPr>
            <a:r>
              <a:rPr lang="ru-RU" sz="2800" i="1" dirty="0" smtClean="0"/>
              <a:t>Точность</a:t>
            </a:r>
          </a:p>
          <a:p>
            <a:pPr lvl="0">
              <a:buFont typeface="Arial" pitchFamily="34" charset="0"/>
              <a:buChar char="•"/>
            </a:pPr>
            <a:endParaRPr lang="ru-RU" sz="2800" i="1" dirty="0" smtClean="0"/>
          </a:p>
          <a:p>
            <a:pPr lvl="0">
              <a:buFont typeface="Arial" pitchFamily="34" charset="0"/>
              <a:buChar char="•"/>
            </a:pPr>
            <a:r>
              <a:rPr lang="ru-RU" sz="2800" i="1" dirty="0" smtClean="0"/>
              <a:t>Актуальность</a:t>
            </a:r>
          </a:p>
          <a:p>
            <a:pPr lvl="0">
              <a:buFont typeface="Arial" pitchFamily="34" charset="0"/>
              <a:buChar char="•"/>
            </a:pPr>
            <a:endParaRPr lang="ru-RU" sz="2800" i="1" dirty="0" smtClean="0"/>
          </a:p>
          <a:p>
            <a:pPr lvl="0">
              <a:buFont typeface="Arial" pitchFamily="34" charset="0"/>
              <a:buChar char="•"/>
            </a:pPr>
            <a:r>
              <a:rPr lang="ru-RU" sz="2800" i="1" dirty="0" smtClean="0"/>
              <a:t>Скорость поиска</a:t>
            </a:r>
          </a:p>
          <a:p>
            <a:pPr lvl="0">
              <a:buFont typeface="Arial" pitchFamily="34" charset="0"/>
              <a:buChar char="•"/>
            </a:pPr>
            <a:endParaRPr lang="ru-RU" sz="2800" i="1" dirty="0" smtClean="0"/>
          </a:p>
          <a:p>
            <a:pPr lvl="0">
              <a:buFont typeface="Arial" pitchFamily="34" charset="0"/>
              <a:buChar char="•"/>
            </a:pPr>
            <a:r>
              <a:rPr lang="ru-RU" sz="2800" i="1" dirty="0" smtClean="0"/>
              <a:t>Наглядность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</a:t>
            </a:r>
            <a:endParaRPr lang="ru-RU" dirty="0"/>
          </a:p>
        </p:txBody>
      </p:sp>
      <p:pic>
        <p:nvPicPr>
          <p:cNvPr id="5" name="Picture 2" descr="C:\Users\Booben\Desktop\DB_Present\Yahoo19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857364"/>
            <a:ext cx="6070833" cy="462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</a:t>
            </a:r>
            <a:endParaRPr lang="ru-RU" dirty="0"/>
          </a:p>
        </p:txBody>
      </p:sp>
      <p:pic>
        <p:nvPicPr>
          <p:cNvPr id="6" name="Picture 2" descr="C:\Users\Booben\Desktop\DB_Present\WebCrawler19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6583" y="1774825"/>
            <a:ext cx="6070833" cy="462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</a:t>
            </a:r>
            <a:endParaRPr lang="ru-RU" dirty="0"/>
          </a:p>
        </p:txBody>
      </p:sp>
      <p:pic>
        <p:nvPicPr>
          <p:cNvPr id="7" name="Picture 2" descr="C:\Users\Booben\Desktop\DB_Present\Google19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6583" y="1774825"/>
            <a:ext cx="6070833" cy="462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поисковой системы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1857364"/>
            <a:ext cx="3143272" cy="12144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Модуль индексирования:</a:t>
            </a:r>
            <a:endParaRPr lang="ru-RU" sz="2800" b="1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3857620" y="2000240"/>
            <a:ext cx="4286280" cy="928694"/>
          </a:xfrm>
          <a:prstGeom prst="homePlate">
            <a:avLst>
              <a:gd name="adj" fmla="val 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0850" indent="-450850">
              <a:buFont typeface="Wingdings" pitchFamily="2" charset="2"/>
              <a:buChar char="Ø"/>
            </a:pPr>
            <a:r>
              <a:rPr lang="en-US" b="1" dirty="0" smtClean="0"/>
              <a:t>Spider(</a:t>
            </a:r>
            <a:r>
              <a:rPr lang="ru-RU" b="1" dirty="0" smtClean="0"/>
              <a:t>паук)</a:t>
            </a:r>
            <a:endParaRPr lang="en-US" b="1" dirty="0" smtClean="0"/>
          </a:p>
          <a:p>
            <a:pPr marL="450850" indent="-450850">
              <a:buFont typeface="Wingdings" pitchFamily="2" charset="2"/>
              <a:buChar char="Ø"/>
            </a:pPr>
            <a:r>
              <a:rPr lang="en-US" b="1" dirty="0" smtClean="0"/>
              <a:t>Crawler</a:t>
            </a:r>
            <a:r>
              <a:rPr lang="ru-RU" b="1" dirty="0" smtClean="0"/>
              <a:t>(путешествующий паук)</a:t>
            </a:r>
            <a:endParaRPr lang="en-US" b="1" dirty="0" smtClean="0"/>
          </a:p>
          <a:p>
            <a:pPr marL="450850" indent="-450850">
              <a:buFont typeface="Wingdings" pitchFamily="2" charset="2"/>
              <a:buChar char="Ø"/>
            </a:pPr>
            <a:r>
              <a:rPr lang="en-US" b="1" dirty="0" smtClean="0"/>
              <a:t>Indexer</a:t>
            </a:r>
            <a:r>
              <a:rPr lang="ru-RU" b="1" dirty="0" smtClean="0"/>
              <a:t>(робот – индексатор)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5786" y="3500438"/>
            <a:ext cx="3143272" cy="12144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База данных</a:t>
            </a:r>
            <a:endParaRPr lang="ru-RU" sz="2800" b="1" dirty="0"/>
          </a:p>
        </p:txBody>
      </p:sp>
      <p:sp>
        <p:nvSpPr>
          <p:cNvPr id="9" name="Пятиугольник 8"/>
          <p:cNvSpPr/>
          <p:nvPr/>
        </p:nvSpPr>
        <p:spPr>
          <a:xfrm>
            <a:off x="3929058" y="3643314"/>
            <a:ext cx="4286280" cy="928694"/>
          </a:xfrm>
          <a:prstGeom prst="homePlate">
            <a:avLst>
              <a:gd name="adj" fmla="val 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0850" indent="-450850">
              <a:buFont typeface="Wingdings" pitchFamily="2" charset="2"/>
              <a:buChar char="Ø"/>
            </a:pPr>
            <a:r>
              <a:rPr lang="ru-RU" b="1" dirty="0" smtClean="0"/>
              <a:t>Система хранения данных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5786" y="5143512"/>
            <a:ext cx="3143272" cy="12144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Поисковый сервер</a:t>
            </a:r>
            <a:endParaRPr lang="ru-RU" sz="2800" b="1" dirty="0"/>
          </a:p>
        </p:txBody>
      </p:sp>
      <p:sp>
        <p:nvSpPr>
          <p:cNvPr id="11" name="Пятиугольник 10"/>
          <p:cNvSpPr/>
          <p:nvPr/>
        </p:nvSpPr>
        <p:spPr>
          <a:xfrm>
            <a:off x="3929058" y="5286388"/>
            <a:ext cx="4286280" cy="928694"/>
          </a:xfrm>
          <a:prstGeom prst="homePlate">
            <a:avLst>
              <a:gd name="adj" fmla="val 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0850" indent="-450850">
              <a:buFont typeface="Wingdings" pitchFamily="2" charset="2"/>
              <a:buChar char="Ø"/>
            </a:pPr>
            <a:r>
              <a:rPr lang="ru-RU" b="1" dirty="0" smtClean="0"/>
              <a:t>важнейший элемент всей системы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642910" y="1643050"/>
            <a:ext cx="1928826" cy="571504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Вы пишете или загружаете файл</a:t>
            </a:r>
            <a:endParaRPr lang="ru-RU" sz="1400" b="1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642910" y="2500306"/>
            <a:ext cx="1928826" cy="85725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Боты </a:t>
            </a:r>
            <a:r>
              <a:rPr lang="en-US" sz="1400" b="1" dirty="0" smtClean="0"/>
              <a:t>Google</a:t>
            </a:r>
            <a:r>
              <a:rPr lang="ru-RU" sz="1400" b="1" dirty="0" smtClean="0"/>
              <a:t> натыкаются на ваше сообщение (страницу, файл)</a:t>
            </a:r>
            <a:endParaRPr lang="ru-RU" sz="1400" b="1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286116" y="4000504"/>
            <a:ext cx="1928826" cy="857256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Разделяют найденное для оптимизации поиска</a:t>
            </a:r>
            <a:endParaRPr lang="ru-RU" sz="1400" b="1" dirty="0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642910" y="3929066"/>
            <a:ext cx="1928826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Индексируют найденное</a:t>
            </a:r>
            <a:endParaRPr lang="ru-RU" sz="1400" b="1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642910" y="4714884"/>
            <a:ext cx="1928826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Устанавливают авторитетность</a:t>
            </a:r>
            <a:endParaRPr lang="ru-RU" sz="1400" b="1" dirty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42910" y="5857892"/>
            <a:ext cx="1928826" cy="428628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Проверяют на качество</a:t>
            </a:r>
            <a:endParaRPr lang="ru-RU" sz="1400" b="1" dirty="0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6643702" y="4000504"/>
            <a:ext cx="1928826" cy="285752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Название и ссылка</a:t>
            </a:r>
            <a:endParaRPr lang="ru-RU" sz="1400" b="1" dirty="0"/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6643702" y="4572008"/>
            <a:ext cx="1928826" cy="285752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Содержимое</a:t>
            </a:r>
            <a:endParaRPr lang="ru-RU" sz="1400" b="1" dirty="0"/>
          </a:p>
        </p:txBody>
      </p:sp>
      <p:cxnSp>
        <p:nvCxnSpPr>
          <p:cNvPr id="15" name="Соединительная линия уступом 14"/>
          <p:cNvCxnSpPr>
            <a:stCxn id="9" idx="3"/>
            <a:endCxn id="6" idx="1"/>
          </p:cNvCxnSpPr>
          <p:nvPr/>
        </p:nvCxnSpPr>
        <p:spPr>
          <a:xfrm>
            <a:off x="2571736" y="4179099"/>
            <a:ext cx="714380" cy="25003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>
            <a:stCxn id="6" idx="3"/>
            <a:endCxn id="12" idx="1"/>
          </p:cNvCxnSpPr>
          <p:nvPr/>
        </p:nvCxnSpPr>
        <p:spPr>
          <a:xfrm flipV="1">
            <a:off x="5214942" y="4143380"/>
            <a:ext cx="1428760" cy="28575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stCxn id="6" idx="3"/>
            <a:endCxn id="13" idx="1"/>
          </p:cNvCxnSpPr>
          <p:nvPr/>
        </p:nvCxnSpPr>
        <p:spPr>
          <a:xfrm>
            <a:off x="5214942" y="4429132"/>
            <a:ext cx="1428760" cy="28575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Блок-схема: альтернативный процесс 19"/>
          <p:cNvSpPr/>
          <p:nvPr/>
        </p:nvSpPr>
        <p:spPr>
          <a:xfrm>
            <a:off x="3786182" y="1571612"/>
            <a:ext cx="4786346" cy="428628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Чем больше ссылок, тем чаще будут посещать</a:t>
            </a:r>
            <a:endParaRPr lang="ru-RU" sz="1400" b="1" dirty="0"/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3786182" y="2428868"/>
            <a:ext cx="4786346" cy="357190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Посещать не будут, если указать в </a:t>
            </a:r>
            <a:r>
              <a:rPr lang="en-US" sz="1400" b="1" dirty="0" smtClean="0"/>
              <a:t>robots.txt</a:t>
            </a:r>
            <a:endParaRPr lang="ru-RU" sz="1400" b="1" dirty="0"/>
          </a:p>
        </p:txBody>
      </p:sp>
      <p:cxnSp>
        <p:nvCxnSpPr>
          <p:cNvPr id="23" name="Соединительная линия уступом 22"/>
          <p:cNvCxnSpPr>
            <a:stCxn id="5" idx="3"/>
            <a:endCxn id="20" idx="1"/>
          </p:cNvCxnSpPr>
          <p:nvPr/>
        </p:nvCxnSpPr>
        <p:spPr>
          <a:xfrm flipV="1">
            <a:off x="2571736" y="1785926"/>
            <a:ext cx="1214446" cy="114300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>
            <a:stCxn id="5" idx="3"/>
            <a:endCxn id="21" idx="1"/>
          </p:cNvCxnSpPr>
          <p:nvPr/>
        </p:nvCxnSpPr>
        <p:spPr>
          <a:xfrm flipV="1">
            <a:off x="2571736" y="2607463"/>
            <a:ext cx="1214446" cy="3214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Блок-схема: альтернативный процесс 48"/>
          <p:cNvSpPr/>
          <p:nvPr/>
        </p:nvSpPr>
        <p:spPr>
          <a:xfrm>
            <a:off x="3786182" y="3143248"/>
            <a:ext cx="4786346" cy="500066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Чем больше авторитетных сайтов ссылается на вас, тем более авторитетны вы</a:t>
            </a:r>
            <a:endParaRPr lang="ru-RU" sz="1400" b="1" dirty="0"/>
          </a:p>
        </p:txBody>
      </p:sp>
      <p:cxnSp>
        <p:nvCxnSpPr>
          <p:cNvPr id="51" name="Соединительная линия уступом 50"/>
          <p:cNvCxnSpPr>
            <a:stCxn id="5" idx="3"/>
            <a:endCxn id="49" idx="1"/>
          </p:cNvCxnSpPr>
          <p:nvPr/>
        </p:nvCxnSpPr>
        <p:spPr>
          <a:xfrm>
            <a:off x="2571736" y="2928934"/>
            <a:ext cx="1214446" cy="46434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Соединительная линия уступом 64"/>
          <p:cNvCxnSpPr>
            <a:stCxn id="5" idx="2"/>
            <a:endCxn id="9" idx="0"/>
          </p:cNvCxnSpPr>
          <p:nvPr/>
        </p:nvCxnSpPr>
        <p:spPr>
          <a:xfrm rot="5400000">
            <a:off x="1321571" y="3643314"/>
            <a:ext cx="571504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4" idx="2"/>
            <a:endCxn id="5" idx="0"/>
          </p:cNvCxnSpPr>
          <p:nvPr/>
        </p:nvCxnSpPr>
        <p:spPr>
          <a:xfrm rot="5400000">
            <a:off x="1464447" y="235743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stCxn id="10" idx="2"/>
            <a:endCxn id="11" idx="0"/>
          </p:cNvCxnSpPr>
          <p:nvPr/>
        </p:nvCxnSpPr>
        <p:spPr>
          <a:xfrm rot="5400000">
            <a:off x="1285852" y="5536421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stCxn id="9" idx="2"/>
            <a:endCxn id="10" idx="0"/>
          </p:cNvCxnSpPr>
          <p:nvPr/>
        </p:nvCxnSpPr>
        <p:spPr>
          <a:xfrm rot="5400000">
            <a:off x="1464447" y="457200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Блок-схема: альтернативный процесс 71"/>
          <p:cNvSpPr/>
          <p:nvPr/>
        </p:nvSpPr>
        <p:spPr>
          <a:xfrm>
            <a:off x="3286116" y="5072074"/>
            <a:ext cx="2857520" cy="357190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Данные о спаме</a:t>
            </a:r>
            <a:endParaRPr lang="ru-RU" sz="1400" b="1" dirty="0"/>
          </a:p>
        </p:txBody>
      </p:sp>
      <p:sp>
        <p:nvSpPr>
          <p:cNvPr id="73" name="Блок-схема: альтернативный процесс 72"/>
          <p:cNvSpPr/>
          <p:nvPr/>
        </p:nvSpPr>
        <p:spPr>
          <a:xfrm>
            <a:off x="3286116" y="5572140"/>
            <a:ext cx="2857520" cy="357190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Данные о авторстве</a:t>
            </a:r>
            <a:endParaRPr lang="ru-RU" sz="1400" b="1" dirty="0"/>
          </a:p>
        </p:txBody>
      </p:sp>
      <p:sp>
        <p:nvSpPr>
          <p:cNvPr id="74" name="Блок-схема: альтернативный процесс 73"/>
          <p:cNvSpPr/>
          <p:nvPr/>
        </p:nvSpPr>
        <p:spPr>
          <a:xfrm>
            <a:off x="3286116" y="6143644"/>
            <a:ext cx="2857520" cy="357190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Отзывы пользователей</a:t>
            </a:r>
            <a:endParaRPr lang="ru-RU" sz="1400" b="1" dirty="0"/>
          </a:p>
        </p:txBody>
      </p:sp>
      <p:cxnSp>
        <p:nvCxnSpPr>
          <p:cNvPr id="76" name="Соединительная линия уступом 75"/>
          <p:cNvCxnSpPr>
            <a:stCxn id="11" idx="3"/>
            <a:endCxn id="72" idx="1"/>
          </p:cNvCxnSpPr>
          <p:nvPr/>
        </p:nvCxnSpPr>
        <p:spPr>
          <a:xfrm flipV="1">
            <a:off x="2571736" y="5250669"/>
            <a:ext cx="714380" cy="82153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Соединительная линия уступом 77"/>
          <p:cNvCxnSpPr>
            <a:stCxn id="11" idx="3"/>
            <a:endCxn id="73" idx="1"/>
          </p:cNvCxnSpPr>
          <p:nvPr/>
        </p:nvCxnSpPr>
        <p:spPr>
          <a:xfrm flipV="1">
            <a:off x="2571736" y="5750735"/>
            <a:ext cx="714380" cy="3214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Соединительная линия уступом 79"/>
          <p:cNvCxnSpPr>
            <a:stCxn id="11" idx="3"/>
            <a:endCxn id="74" idx="1"/>
          </p:cNvCxnSpPr>
          <p:nvPr/>
        </p:nvCxnSpPr>
        <p:spPr>
          <a:xfrm>
            <a:off x="2571736" y="6072206"/>
            <a:ext cx="714380" cy="25003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642910" y="1643050"/>
            <a:ext cx="1928826" cy="571504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Вы что-то ищете</a:t>
            </a:r>
            <a:endParaRPr lang="ru-RU" sz="1400" b="1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642910" y="2500306"/>
            <a:ext cx="1928826" cy="85725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Google</a:t>
            </a:r>
            <a:r>
              <a:rPr lang="ru-RU" sz="1400" b="1" dirty="0" smtClean="0"/>
              <a:t> помогает спрашивать, с учетом уже написанного</a:t>
            </a:r>
            <a:endParaRPr lang="ru-RU" sz="1400" b="1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000364" y="3500438"/>
            <a:ext cx="2071702" cy="500066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Учитывается местоположение</a:t>
            </a:r>
            <a:endParaRPr lang="ru-RU" sz="1400" b="1" dirty="0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642910" y="3571876"/>
            <a:ext cx="1928826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Ищет синонимы</a:t>
            </a:r>
            <a:endParaRPr lang="ru-RU" sz="1400" b="1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642910" y="4286256"/>
            <a:ext cx="1928826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Результаты поиска</a:t>
            </a:r>
            <a:endParaRPr lang="ru-RU" sz="1400" b="1" dirty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42910" y="5000636"/>
            <a:ext cx="1928826" cy="85725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Сортировка результатов и удаление дубликатов</a:t>
            </a:r>
            <a:endParaRPr lang="ru-RU" sz="1400" b="1" dirty="0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000364" y="4286256"/>
            <a:ext cx="2071702" cy="500066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Отображается только 1000 из миллиона</a:t>
            </a:r>
            <a:endParaRPr lang="ru-RU" sz="1400" b="1" dirty="0"/>
          </a:p>
        </p:txBody>
      </p:sp>
      <p:cxnSp>
        <p:nvCxnSpPr>
          <p:cNvPr id="65" name="Соединительная линия уступом 64"/>
          <p:cNvCxnSpPr>
            <a:stCxn id="5" idx="2"/>
            <a:endCxn id="9" idx="0"/>
          </p:cNvCxnSpPr>
          <p:nvPr/>
        </p:nvCxnSpPr>
        <p:spPr>
          <a:xfrm rot="5400000">
            <a:off x="1500166" y="3464719"/>
            <a:ext cx="214314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4" idx="2"/>
            <a:endCxn id="5" idx="0"/>
          </p:cNvCxnSpPr>
          <p:nvPr/>
        </p:nvCxnSpPr>
        <p:spPr>
          <a:xfrm rot="5400000">
            <a:off x="1464447" y="235743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stCxn id="10" idx="2"/>
            <a:endCxn id="11" idx="0"/>
          </p:cNvCxnSpPr>
          <p:nvPr/>
        </p:nvCxnSpPr>
        <p:spPr>
          <a:xfrm rot="5400000">
            <a:off x="1500166" y="4893479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stCxn id="9" idx="2"/>
            <a:endCxn id="10" idx="0"/>
          </p:cNvCxnSpPr>
          <p:nvPr/>
        </p:nvCxnSpPr>
        <p:spPr>
          <a:xfrm rot="5400000">
            <a:off x="1500166" y="4179099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Блок-схема: альтернативный процесс 45"/>
          <p:cNvSpPr/>
          <p:nvPr/>
        </p:nvSpPr>
        <p:spPr>
          <a:xfrm>
            <a:off x="642910" y="6072206"/>
            <a:ext cx="1928826" cy="490542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Данные фильтруются</a:t>
            </a:r>
            <a:endParaRPr lang="ru-RU" sz="1400" b="1" dirty="0"/>
          </a:p>
        </p:txBody>
      </p:sp>
      <p:cxnSp>
        <p:nvCxnSpPr>
          <p:cNvPr id="58" name="Соединительная линия уступом 57"/>
          <p:cNvCxnSpPr>
            <a:stCxn id="10" idx="3"/>
            <a:endCxn id="6" idx="1"/>
          </p:cNvCxnSpPr>
          <p:nvPr/>
        </p:nvCxnSpPr>
        <p:spPr>
          <a:xfrm flipV="1">
            <a:off x="2571736" y="3750471"/>
            <a:ext cx="428628" cy="78581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Соединительная линия уступом 59"/>
          <p:cNvCxnSpPr>
            <a:stCxn id="10" idx="3"/>
            <a:endCxn id="12" idx="1"/>
          </p:cNvCxnSpPr>
          <p:nvPr/>
        </p:nvCxnSpPr>
        <p:spPr>
          <a:xfrm>
            <a:off x="2571736" y="4536289"/>
            <a:ext cx="428628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Блок-схема: альтернативный процесс 60"/>
          <p:cNvSpPr/>
          <p:nvPr/>
        </p:nvSpPr>
        <p:spPr>
          <a:xfrm>
            <a:off x="5429256" y="2000240"/>
            <a:ext cx="1785950" cy="1000132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Google </a:t>
            </a:r>
            <a:r>
              <a:rPr lang="ru-RU" sz="1400" b="1" dirty="0" smtClean="0"/>
              <a:t>ищет рекламу по словам и местоположению</a:t>
            </a:r>
            <a:endParaRPr lang="ru-RU" sz="1400" b="1" dirty="0"/>
          </a:p>
        </p:txBody>
      </p:sp>
      <p:sp>
        <p:nvSpPr>
          <p:cNvPr id="62" name="Блок-схема: альтернативный процесс 61"/>
          <p:cNvSpPr/>
          <p:nvPr/>
        </p:nvSpPr>
        <p:spPr>
          <a:xfrm>
            <a:off x="5429256" y="3500438"/>
            <a:ext cx="1785950" cy="714380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Вся реклама сортируется по доходности</a:t>
            </a:r>
            <a:endParaRPr lang="ru-RU" sz="1400" b="1" dirty="0"/>
          </a:p>
        </p:txBody>
      </p:sp>
      <p:sp>
        <p:nvSpPr>
          <p:cNvPr id="63" name="Блок-схема: альтернативный процесс 62"/>
          <p:cNvSpPr/>
          <p:nvPr/>
        </p:nvSpPr>
        <p:spPr>
          <a:xfrm>
            <a:off x="5429256" y="4714884"/>
            <a:ext cx="1785950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Реклама строго проверяется</a:t>
            </a:r>
            <a:endParaRPr lang="ru-RU" sz="1400" b="1" dirty="0"/>
          </a:p>
        </p:txBody>
      </p:sp>
      <p:cxnSp>
        <p:nvCxnSpPr>
          <p:cNvPr id="66" name="Shape 65"/>
          <p:cNvCxnSpPr>
            <a:stCxn id="11" idx="3"/>
            <a:endCxn id="63" idx="2"/>
          </p:cNvCxnSpPr>
          <p:nvPr/>
        </p:nvCxnSpPr>
        <p:spPr>
          <a:xfrm flipV="1">
            <a:off x="2571736" y="5214950"/>
            <a:ext cx="3750495" cy="21431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Соединительная линия уступом 74"/>
          <p:cNvCxnSpPr>
            <a:stCxn id="63" idx="0"/>
            <a:endCxn id="62" idx="2"/>
          </p:cNvCxnSpPr>
          <p:nvPr/>
        </p:nvCxnSpPr>
        <p:spPr>
          <a:xfrm rot="5400000" flipH="1" flipV="1">
            <a:off x="6072198" y="4464851"/>
            <a:ext cx="500066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Соединительная линия уступом 78"/>
          <p:cNvCxnSpPr>
            <a:stCxn id="62" idx="0"/>
            <a:endCxn id="61" idx="2"/>
          </p:cNvCxnSpPr>
          <p:nvPr/>
        </p:nvCxnSpPr>
        <p:spPr>
          <a:xfrm rot="5400000" flipH="1" flipV="1">
            <a:off x="6072198" y="3250405"/>
            <a:ext cx="500066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Соединительная линия уступом 81"/>
          <p:cNvCxnSpPr>
            <a:stCxn id="11" idx="2"/>
            <a:endCxn id="46" idx="0"/>
          </p:cNvCxnSpPr>
          <p:nvPr/>
        </p:nvCxnSpPr>
        <p:spPr>
          <a:xfrm rot="5400000">
            <a:off x="1500166" y="5965049"/>
            <a:ext cx="214314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Блок-схема: альтернативный процесс 83"/>
          <p:cNvSpPr/>
          <p:nvPr/>
        </p:nvSpPr>
        <p:spPr>
          <a:xfrm>
            <a:off x="7500958" y="4071942"/>
            <a:ext cx="1428760" cy="71438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Выводятся результаты</a:t>
            </a:r>
            <a:endParaRPr lang="ru-RU" sz="1400" b="1" dirty="0"/>
          </a:p>
        </p:txBody>
      </p:sp>
      <p:sp>
        <p:nvSpPr>
          <p:cNvPr id="85" name="Блок-схема: альтернативный процесс 84"/>
          <p:cNvSpPr/>
          <p:nvPr/>
        </p:nvSpPr>
        <p:spPr>
          <a:xfrm>
            <a:off x="7429520" y="3071810"/>
            <a:ext cx="1500198" cy="50006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Отображается реклама</a:t>
            </a:r>
            <a:endParaRPr lang="ru-RU" sz="1400" b="1" dirty="0"/>
          </a:p>
        </p:txBody>
      </p:sp>
      <p:cxnSp>
        <p:nvCxnSpPr>
          <p:cNvPr id="94" name="Shape 93"/>
          <p:cNvCxnSpPr>
            <a:stCxn id="46" idx="3"/>
            <a:endCxn id="84" idx="2"/>
          </p:cNvCxnSpPr>
          <p:nvPr/>
        </p:nvCxnSpPr>
        <p:spPr>
          <a:xfrm flipV="1">
            <a:off x="2571736" y="4786322"/>
            <a:ext cx="5643602" cy="153115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hape 95"/>
          <p:cNvCxnSpPr>
            <a:stCxn id="61" idx="3"/>
            <a:endCxn id="85" idx="0"/>
          </p:cNvCxnSpPr>
          <p:nvPr/>
        </p:nvCxnSpPr>
        <p:spPr>
          <a:xfrm>
            <a:off x="7215206" y="2500306"/>
            <a:ext cx="964413" cy="5715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Принципы работы </a:t>
            </a:r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Большое значение придает тому, как долго сайт находится в сети </a:t>
            </a:r>
            <a:endParaRPr lang="en-US" dirty="0" smtClean="0"/>
          </a:p>
          <a:p>
            <a:r>
              <a:rPr lang="ru-RU" dirty="0" smtClean="0"/>
              <a:t>Отслеживает объемы обновлений</a:t>
            </a:r>
            <a:r>
              <a:rPr lang="en-US" dirty="0" smtClean="0"/>
              <a:t> </a:t>
            </a:r>
            <a:r>
              <a:rPr lang="ru-RU" dirty="0" smtClean="0"/>
              <a:t>на сайте</a:t>
            </a:r>
          </a:p>
          <a:p>
            <a:r>
              <a:rPr lang="ru-RU" dirty="0" smtClean="0"/>
              <a:t>Оперирует значениями </a:t>
            </a:r>
            <a:r>
              <a:rPr lang="ru-RU" dirty="0" err="1" smtClean="0"/>
              <a:t>Page</a:t>
            </a:r>
            <a:r>
              <a:rPr lang="ru-RU" dirty="0" smtClean="0"/>
              <a:t> </a:t>
            </a:r>
            <a:r>
              <a:rPr lang="ru-RU" dirty="0" err="1" smtClean="0"/>
              <a:t>Rank</a:t>
            </a:r>
            <a:r>
              <a:rPr lang="ru-RU" dirty="0" smtClean="0"/>
              <a:t>  - рейтинг страницы</a:t>
            </a:r>
          </a:p>
          <a:p>
            <a:r>
              <a:rPr lang="ru-RU" dirty="0" smtClean="0"/>
              <a:t>Негативная информация о домене может затруднить раскрутку сайта </a:t>
            </a:r>
          </a:p>
          <a:p>
            <a:r>
              <a:rPr lang="ru-RU" dirty="0" smtClean="0"/>
              <a:t>Учитывается репутация </a:t>
            </a:r>
            <a:r>
              <a:rPr lang="ru-RU" dirty="0" err="1" smtClean="0"/>
              <a:t>хостинг-компании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E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173</TotalTime>
  <Words>241</Words>
  <Application>Microsoft Office PowerPoint</Application>
  <PresentationFormat>Экран (4:3)</PresentationFormat>
  <Paragraphs>65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Модульная</vt:lpstr>
      <vt:lpstr>Принципы работы современных поисковых систем  GOOGLE</vt:lpstr>
      <vt:lpstr>Основные характеристики поисковой системы</vt:lpstr>
      <vt:lpstr>Экскурс в историю</vt:lpstr>
      <vt:lpstr>Экскурс в историю</vt:lpstr>
      <vt:lpstr>Экскурс в историю</vt:lpstr>
      <vt:lpstr>Состав поисковой системы</vt:lpstr>
      <vt:lpstr>Google</vt:lpstr>
      <vt:lpstr>Google</vt:lpstr>
      <vt:lpstr>Принципы работы Google</vt:lpstr>
      <vt:lpstr>Слайд 10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Принципы работы поисковых систем на примере Google.</dc:title>
  <dc:creator>Кирилл</dc:creator>
  <dc:description>http://o5-5.ru – Опять пять! Коллекция презентаций по всем предметам. Для школьников, учителей и студентов</dc:description>
  <cp:lastModifiedBy>User</cp:lastModifiedBy>
  <cp:revision>133</cp:revision>
  <dcterms:created xsi:type="dcterms:W3CDTF">2012-05-25T20:45:58Z</dcterms:created>
  <dcterms:modified xsi:type="dcterms:W3CDTF">2012-06-05T09:53:29Z</dcterms:modified>
</cp:coreProperties>
</file>