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7E517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49" d="100"/>
          <a:sy n="49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B6C5111-6AFA-46A2-9B35-B3075A4A9919}" type="datetimeFigureOut">
              <a:rPr lang="ru-RU" smtClean="0"/>
              <a:pPr/>
              <a:t>02.12.2012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C5ED6FC-D369-452A-93C8-C448A29E6B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image" Target="../media/image27.gif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36.wmf"/><Relationship Id="rId3" Type="http://schemas.openxmlformats.org/officeDocument/2006/relationships/image" Target="../media/image38.jpeg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43.jpeg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42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24.bin"/><Relationship Id="rId18" Type="http://schemas.openxmlformats.org/officeDocument/2006/relationships/image" Target="../media/image51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26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5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5" Type="http://schemas.openxmlformats.org/officeDocument/2006/relationships/oleObject" Target="../embeddings/oleObject25.bin"/><Relationship Id="rId10" Type="http://schemas.openxmlformats.org/officeDocument/2006/relationships/image" Target="../media/image47.wmf"/><Relationship Id="rId19" Type="http://schemas.openxmlformats.org/officeDocument/2006/relationships/image" Target="../media/image52.gi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4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3.wmf"/><Relationship Id="rId4" Type="http://schemas.openxmlformats.org/officeDocument/2006/relationships/oleObject" Target="../embeddings/oleObject2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6.jpeg"/><Relationship Id="rId4" Type="http://schemas.openxmlformats.org/officeDocument/2006/relationships/image" Target="../media/image5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jpeg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643182"/>
            <a:ext cx="8062912" cy="1752600"/>
          </a:xfrm>
        </p:spPr>
        <p:txBody>
          <a:bodyPr>
            <a:normAutofit fontScale="55000" lnSpcReduction="20000"/>
          </a:bodyPr>
          <a:lstStyle/>
          <a:p>
            <a:r>
              <a:rPr lang="ru-RU" sz="4700" b="1" i="1" dirty="0" smtClean="0">
                <a:solidFill>
                  <a:schemeClr val="tx1"/>
                </a:solidFill>
              </a:rPr>
              <a:t>Классическое определение вероятности</a:t>
            </a:r>
            <a:r>
              <a:rPr lang="ru-RU" sz="4700" b="1" i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4700" b="1" i="1" dirty="0" smtClean="0">
                <a:solidFill>
                  <a:schemeClr val="tx1"/>
                </a:solidFill>
              </a:rPr>
              <a:t> </a:t>
            </a:r>
            <a:r>
              <a:rPr lang="ru-RU" sz="4700" b="1" i="1" dirty="0" smtClean="0">
                <a:solidFill>
                  <a:schemeClr val="tx1"/>
                </a:solidFill>
              </a:rPr>
              <a:t>Комбинаторные методы решения задач</a:t>
            </a:r>
            <a:r>
              <a:rPr lang="ru-RU" b="1" i="1" dirty="0" smtClean="0"/>
              <a:t>.</a:t>
            </a:r>
          </a:p>
          <a:p>
            <a:endParaRPr lang="ru-RU" b="1" i="1" dirty="0" smtClean="0"/>
          </a:p>
          <a:p>
            <a:endParaRPr lang="ru-RU" b="1" i="1" dirty="0"/>
          </a:p>
          <a:p>
            <a:r>
              <a:rPr lang="ru-RU" b="1" i="1" smtClean="0"/>
              <a:t>Автор </a:t>
            </a:r>
            <a:r>
              <a:rPr lang="ru-RU" b="1" i="1" dirty="0" err="1" smtClean="0"/>
              <a:t>Минасян</a:t>
            </a:r>
            <a:r>
              <a:rPr lang="ru-RU" b="1" i="1" dirty="0" smtClean="0"/>
              <a:t> Людмила </a:t>
            </a:r>
            <a:r>
              <a:rPr lang="ru-RU" b="1" i="1" dirty="0" err="1" smtClean="0"/>
              <a:t>Григорьевнв</a:t>
            </a:r>
            <a:endParaRPr lang="ru-RU" b="1" i="1" dirty="0" smtClean="0"/>
          </a:p>
          <a:p>
            <a:r>
              <a:rPr lang="ru-RU" b="1" i="1" dirty="0" smtClean="0"/>
              <a:t>МБОУ СОШ №2 г. Горячий Ключ</a:t>
            </a:r>
            <a:endParaRPr lang="ru-RU" b="1" i="1" dirty="0" smtClean="0"/>
          </a:p>
          <a:p>
            <a:endParaRPr lang="ru-RU" dirty="0"/>
          </a:p>
        </p:txBody>
      </p:sp>
      <p:pic>
        <p:nvPicPr>
          <p:cNvPr id="5" name="Picture 3" descr="boo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786190"/>
            <a:ext cx="2928958" cy="2571768"/>
          </a:xfrm>
          <a:prstGeom prst="rect">
            <a:avLst/>
          </a:prstGeom>
          <a:noFill/>
        </p:spPr>
      </p:pic>
      <p:pic>
        <p:nvPicPr>
          <p:cNvPr id="6" name="Picture 10" descr="звонок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500042"/>
            <a:ext cx="1574803" cy="1574803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39903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Решение: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Picture 3" descr="C:\Users\1\Desktop\images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60"/>
            <a:ext cx="7007091" cy="5572140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2643174" y="4929198"/>
          <a:ext cx="571504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Формула" r:id="rId4" imgW="266469" imgH="406048" progId="Equation.3">
                  <p:embed/>
                </p:oleObj>
              </mc:Choice>
              <mc:Fallback>
                <p:oleObj name="Формула" r:id="rId4" imgW="266469" imgH="406048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74" y="4929198"/>
                        <a:ext cx="571504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3428992" y="5000636"/>
          <a:ext cx="642942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Формула" r:id="rId6" imgW="228501" imgH="393529" progId="Equation.3">
                  <p:embed/>
                </p:oleObj>
              </mc:Choice>
              <mc:Fallback>
                <p:oleObj name="Формула" r:id="rId6" imgW="228501" imgH="39352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992" y="5000636"/>
                        <a:ext cx="642942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500166" y="1500174"/>
            <a:ext cx="700092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Исходы – все возможные перестановки из четырех элементов 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(О, Т, К. Р);общее число исходов: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Р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 4! = 24.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Событие А = ( после открытия карточек получится слово « КРОТ»):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 1 (только один вариант расположения букв – «КРОТ»).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Р(А) = 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214678" y="500063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2860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6357950" cy="139903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Задача 3: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Блок-схема: данные 2"/>
          <p:cNvSpPr/>
          <p:nvPr/>
        </p:nvSpPr>
        <p:spPr>
          <a:xfrm>
            <a:off x="3428960" y="357166"/>
            <a:ext cx="5715040" cy="4572032"/>
          </a:xfrm>
          <a:prstGeom prst="flowChartInputOutput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На четырех карточках написаны цифры 1, 2, 3, 4. Карточки перевернули и перемешали. Затем наугад открыли последовательно три карточки и положили в ряд.</a:t>
            </a:r>
          </a:p>
          <a:p>
            <a:r>
              <a:rPr lang="ru-RU" dirty="0" smtClean="0"/>
              <a:t>Какова вероятность того, что в результате получилось: а) число 123; б) число 312 или 321; в) число, первая цифра которого 2?</a:t>
            </a:r>
            <a:endParaRPr lang="ru-RU" dirty="0"/>
          </a:p>
        </p:txBody>
      </p:sp>
      <p:pic>
        <p:nvPicPr>
          <p:cNvPr id="23554" name="Picture 2" descr="C:\Users\1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81651">
            <a:off x="3663812" y="4549414"/>
            <a:ext cx="3467100" cy="1981200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  <a:effectLst>
            <a:softEdge rad="317500"/>
          </a:effectLst>
        </p:spPr>
      </p:pic>
      <p:pic>
        <p:nvPicPr>
          <p:cNvPr id="23555" name="Picture 3" descr="C:\Users\1\Desktop\школа\1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567877">
            <a:off x="217252" y="1608327"/>
            <a:ext cx="3448050" cy="1990725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  <a:effectLst>
            <a:softEdge rad="317500"/>
          </a:effectLst>
        </p:spPr>
      </p:pic>
      <p:pic>
        <p:nvPicPr>
          <p:cNvPr id="23556" name="Picture 4" descr="C:\Users\1\Desktop\школа\1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000372"/>
            <a:ext cx="3486150" cy="203835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557" name="Picture 5" descr="C:\Users\1\Desktop\школа\1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033631">
            <a:off x="493284" y="4646852"/>
            <a:ext cx="3429024" cy="1943114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57808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Решение: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1000100" y="1285860"/>
          <a:ext cx="1785950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Формула" r:id="rId3" imgW="1333500" imgH="419100" progId="Equation.3">
                  <p:embed/>
                </p:oleObj>
              </mc:Choice>
              <mc:Fallback>
                <p:oleObj name="Формула" r:id="rId3" imgW="1333500" imgH="4191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00" y="1285860"/>
                        <a:ext cx="1785950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785786" y="2857496"/>
          <a:ext cx="1071570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5" name="Формула" r:id="rId5" imgW="609336" imgH="406224" progId="Equation.3">
                  <p:embed/>
                </p:oleObj>
              </mc:Choice>
              <mc:Fallback>
                <p:oleObj name="Формула" r:id="rId5" imgW="609336" imgH="406224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2857496"/>
                        <a:ext cx="1071570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4785215" y="3857628"/>
          <a:ext cx="114300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name="Формула" r:id="rId7" imgW="926698" imgH="406224" progId="Equation.3">
                  <p:embed/>
                </p:oleObj>
              </mc:Choice>
              <mc:Fallback>
                <p:oleObj name="Формула" r:id="rId7" imgW="926698" imgH="406224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215" y="3857628"/>
                        <a:ext cx="1143008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2928926" y="5286388"/>
          <a:ext cx="176688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Формула" r:id="rId9" imgW="698400" imgH="241200" progId="Equation.3">
                  <p:embed/>
                </p:oleObj>
              </mc:Choice>
              <mc:Fallback>
                <p:oleObj name="Формула" r:id="rId9" imgW="69840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286388"/>
                        <a:ext cx="1766887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5643570" y="5214950"/>
          <a:ext cx="2000264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8" name="Формула" r:id="rId11" imgW="825480" imgH="393480" progId="Equation.3">
                  <p:embed/>
                </p:oleObj>
              </mc:Choice>
              <mc:Fallback>
                <p:oleObj name="Формула" r:id="rId11" imgW="825480" imgH="393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5214950"/>
                        <a:ext cx="2000264" cy="10001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428604"/>
            <a:ext cx="678657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Исходами опыта являются все возможные размещения четырех карточек на трех местах  (порядок расположения важен). Общее число исходов: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785786" y="1357298"/>
            <a:ext cx="22716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1928802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Рассмотрим события и их вероятности: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а) Событие А ={из трех карточек образовано число 123},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1 (единственный вариант);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Р(А) =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364331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б).Событие В ={из трех карточек образовано число 312 и 321},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en-US" sz="20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=2 (два варианта размещения карточек); Р(В) =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0" y="442913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в). Событие С ={из трех карточек образовано число, первая цифра которого 2}.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первая цифра фиксирована, то из оставшихся  трех цифр ( с учетом порядка), то есть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en-US" sz="20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4572000" y="5429264"/>
            <a:ext cx="18430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Р(С) =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642910" y="1285860"/>
          <a:ext cx="285752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9" name="Формула" r:id="rId13" imgW="101520" imgH="228600" progId="Equation.3">
                  <p:embed/>
                </p:oleObj>
              </mc:Choice>
              <mc:Fallback>
                <p:oleObj name="Формула" r:id="rId13" imgW="10152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1285860"/>
                        <a:ext cx="285752" cy="6429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0" y="419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Picture 4" descr="Am179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786578" y="357166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4829180" cy="1237922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</a:schemeClr>
                </a:solidFill>
              </a:rPr>
              <a:t>Задача 4:</a:t>
            </a:r>
            <a:endParaRPr lang="ru-RU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928926" y="1928802"/>
            <a:ext cx="6215074" cy="4429156"/>
          </a:xfrm>
          <a:prstGeom prst="triangl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1270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 ящике лежат 1 белый шар и три желтых шара. Наугад вынимают два шара. Какова вероятность того, что вынуты: 1) 2 желтых  шара; 2) белый и желтый шары?  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/>
          </a:p>
        </p:txBody>
      </p:sp>
      <p:pic>
        <p:nvPicPr>
          <p:cNvPr id="29698" name="Picture 2" descr="C:\Users\1\Desktop\billiard_conanil_by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2643206" cy="240891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9699" name="Picture 3" descr="C:\Users\1\Desktop\billiard_conanil_by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2500330" cy="236436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9700" name="Picture 4" descr="C:\Users\1\Desktop\billiard_conanil_by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2786058"/>
            <a:ext cx="2709850" cy="239081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9702" name="Picture 6" descr="C:\Users\1\Desktop\26505601_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785794"/>
            <a:ext cx="2071702" cy="204444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222" y="0"/>
            <a:ext cx="4643438" cy="118474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Решение: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22" name="Picture 2" descr="C:\Users\1\Desktop\metallic.colors.balloons - копия - копия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00306"/>
            <a:ext cx="4086250" cy="4110037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0723" name="Picture 3" descr="C:\Users\1\Desktop\metallic.colors.balloons - копия - копия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59164">
            <a:off x="5216534" y="2434843"/>
            <a:ext cx="3857652" cy="3824309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0724" name="Picture 4" descr="C:\Users\1\Desktop\metallic.colors.balloons - копия - копия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651784">
            <a:off x="2352859" y="181510"/>
            <a:ext cx="4443439" cy="407196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857232"/>
            <a:ext cx="60007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Исходы – все возможные пары шаров, выбираемые из четырех шаров в ящике; порядок выбора шаров не учитывается. Общее число исходов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725" name="Object 5"/>
          <p:cNvGraphicFramePr>
            <a:graphicFrameLocks noChangeAspect="1"/>
          </p:cNvGraphicFramePr>
          <p:nvPr/>
        </p:nvGraphicFramePr>
        <p:xfrm>
          <a:off x="285720" y="1785926"/>
          <a:ext cx="2357454" cy="92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7" name="Формула" r:id="rId4" imgW="1447560" imgH="419040" progId="Equation.3">
                  <p:embed/>
                </p:oleObj>
              </mc:Choice>
              <mc:Fallback>
                <p:oleObj name="Формула" r:id="rId4" imgW="1447560" imgH="419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1785926"/>
                        <a:ext cx="2357454" cy="9286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0" name="Object 10"/>
          <p:cNvGraphicFramePr>
            <a:graphicFrameLocks noChangeAspect="1"/>
          </p:cNvGraphicFramePr>
          <p:nvPr/>
        </p:nvGraphicFramePr>
        <p:xfrm>
          <a:off x="5214942" y="2500306"/>
          <a:ext cx="647703" cy="571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8" name="Формула" r:id="rId6" imgW="215640" imgH="215640" progId="Equation.3">
                  <p:embed/>
                </p:oleObj>
              </mc:Choice>
              <mc:Fallback>
                <p:oleObj name="Формула" r:id="rId6" imgW="215640" imgH="2156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2500306"/>
                        <a:ext cx="647703" cy="571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5929322" y="2428868"/>
          <a:ext cx="1604969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9" name="Формула" r:id="rId8" imgW="672840" imgH="393480" progId="Equation.3">
                  <p:embed/>
                </p:oleObj>
              </mc:Choice>
              <mc:Fallback>
                <p:oleObj name="Формула" r:id="rId8" imgW="672840" imgH="393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22" y="2428868"/>
                        <a:ext cx="1604969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2500298" y="2857496"/>
          <a:ext cx="1933583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0" name="Формула" r:id="rId10" imgW="787058" imgH="406224" progId="Equation.3">
                  <p:embed/>
                </p:oleObj>
              </mc:Choice>
              <mc:Fallback>
                <p:oleObj name="Формула" r:id="rId10" imgW="787058" imgH="406224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298" y="2857496"/>
                        <a:ext cx="1933583" cy="10001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0" y="2643182"/>
            <a:ext cx="5497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1). Событие А ={вынуты два желтых шара};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5715008" y="2643182"/>
            <a:ext cx="32146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1714480" y="3214686"/>
            <a:ext cx="20645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Р(А) =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7786710" y="2571744"/>
            <a:ext cx="571504" cy="428628"/>
          </a:xfrm>
          <a:prstGeom prst="rightArrow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00034" y="3214686"/>
            <a:ext cx="714380" cy="500066"/>
          </a:xfrm>
          <a:prstGeom prst="rightArrow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4000504"/>
            <a:ext cx="6786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2) Событие В ={вынуты белый и желтый шары}; </a:t>
            </a:r>
            <a:endParaRPr lang="ru-RU" b="1" dirty="0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4" name="Object 14"/>
          <p:cNvGraphicFramePr>
            <a:graphicFrameLocks noChangeAspect="1"/>
          </p:cNvGraphicFramePr>
          <p:nvPr/>
        </p:nvGraphicFramePr>
        <p:xfrm>
          <a:off x="5072066" y="4143380"/>
          <a:ext cx="3857620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1" name="Формула" r:id="rId12" imgW="1409088" imgH="241195" progId="Equation.3">
                  <p:embed/>
                </p:oleObj>
              </mc:Choice>
              <mc:Fallback>
                <p:oleObj name="Формула" r:id="rId12" imgW="1409088" imgH="241195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4143380"/>
                        <a:ext cx="3857620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0" y="4857760"/>
            <a:ext cx="40879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(выбор белого, затем – желтого); </a:t>
            </a:r>
            <a:endParaRPr lang="ru-RU" b="1" dirty="0"/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2071670" y="5357826"/>
            <a:ext cx="39290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Р(В) =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736" name="Object 16"/>
          <p:cNvGraphicFramePr>
            <a:graphicFrameLocks noChangeAspect="1"/>
          </p:cNvGraphicFramePr>
          <p:nvPr/>
        </p:nvGraphicFramePr>
        <p:xfrm>
          <a:off x="2857488" y="5072074"/>
          <a:ext cx="2000264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2" name="Формула" r:id="rId14" imgW="787058" imgH="406224" progId="Equation.3">
                  <p:embed/>
                </p:oleObj>
              </mc:Choice>
              <mc:Fallback>
                <p:oleObj name="Формула" r:id="rId14" imgW="787058" imgH="406224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88" y="5072074"/>
                        <a:ext cx="2000264" cy="1071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409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071966" cy="123792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Задача 5: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1746" name="Picture 2" descr="C:\Users\1\Desktop\russian_alphabet_photosculpture-p1539986826611941733s98_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076" y="357166"/>
            <a:ext cx="7000924" cy="571504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Загнутый угол 3"/>
          <p:cNvSpPr/>
          <p:nvPr/>
        </p:nvSpPr>
        <p:spPr>
          <a:xfrm>
            <a:off x="214282" y="2285992"/>
            <a:ext cx="4429156" cy="4357718"/>
          </a:xfrm>
          <a:prstGeom prst="foldedCorner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/>
              <a:t>Случайным образом одновременно выбираются две буквы из 33 букв русского алфавита. Найдите вероятности того, что:</a:t>
            </a:r>
          </a:p>
          <a:p>
            <a:pPr lvl="0"/>
            <a:r>
              <a:rPr lang="ru-RU" sz="2000" dirty="0" smtClean="0"/>
              <a:t>1)обе они согласные;</a:t>
            </a:r>
          </a:p>
          <a:p>
            <a:pPr lvl="0"/>
            <a:r>
              <a:rPr lang="ru-RU" sz="2000" dirty="0" smtClean="0"/>
              <a:t>2)среди них есть «</a:t>
            </a:r>
            <a:r>
              <a:rPr lang="ru-RU" sz="2000" dirty="0" err="1" smtClean="0"/>
              <a:t>ъ</a:t>
            </a:r>
            <a:r>
              <a:rPr lang="ru-RU" sz="2000" dirty="0" smtClean="0"/>
              <a:t>»;</a:t>
            </a:r>
          </a:p>
          <a:p>
            <a:pPr lvl="0"/>
            <a:r>
              <a:rPr lang="ru-RU" sz="2000" dirty="0" smtClean="0"/>
              <a:t>3)среди них нет «</a:t>
            </a:r>
            <a:r>
              <a:rPr lang="ru-RU" sz="2000" dirty="0" err="1" smtClean="0"/>
              <a:t>ъ</a:t>
            </a:r>
            <a:r>
              <a:rPr lang="ru-RU" sz="2000" dirty="0" smtClean="0"/>
              <a:t>»;</a:t>
            </a:r>
          </a:p>
          <a:p>
            <a:pPr lvl="0"/>
            <a:r>
              <a:rPr lang="ru-RU" sz="2000" dirty="0" smtClean="0"/>
              <a:t>4)одна буква гласная, а другая согласная.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14942" cy="118474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Решение: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2770" name="Picture 2" descr="C:\Users\1\Desktop\images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0"/>
            <a:ext cx="7286675" cy="478303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1000108"/>
            <a:ext cx="18573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Исходы – все возможные пары букв русского алфавита без учета порядка их расположения; общее число возможных исходов </a:t>
            </a:r>
            <a:endParaRPr lang="ru-RU" b="1" dirty="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14282" y="4357694"/>
            <a:ext cx="41434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928662" y="4214818"/>
          <a:ext cx="3786214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Формула" r:id="rId4" imgW="1854000" imgH="419040" progId="Equation.3">
                  <p:embed/>
                </p:oleObj>
              </mc:Choice>
              <mc:Fallback>
                <p:oleObj name="Формула" r:id="rId4" imgW="1854000" imgH="419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4214818"/>
                        <a:ext cx="3786214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786314" y="4429132"/>
            <a:ext cx="3000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рассмотрим события: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929198"/>
            <a:ext cx="600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1). А ={обе выбранные буквы - согласные}. Поскольку в русском языке 21 согласная, то событию А благоприятствует </a:t>
            </a:r>
            <a:r>
              <a:rPr lang="en-US" b="1" dirty="0" err="1" smtClean="0"/>
              <a:t>m</a:t>
            </a:r>
            <a:r>
              <a:rPr lang="en-US" b="1" baseline="-25000" dirty="0" err="1" smtClean="0"/>
              <a:t>A</a:t>
            </a:r>
            <a:r>
              <a:rPr lang="ru-RU" b="1" dirty="0" smtClean="0"/>
              <a:t> = </a:t>
            </a:r>
            <a:r>
              <a:rPr lang="en-US" b="1" dirty="0" smtClean="0"/>
              <a:t>C</a:t>
            </a:r>
            <a:endParaRPr lang="ru-RU" b="1" dirty="0"/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2774" name="Object 6"/>
          <p:cNvGraphicFramePr>
            <a:graphicFrameLocks noChangeAspect="1"/>
          </p:cNvGraphicFramePr>
          <p:nvPr/>
        </p:nvGraphicFramePr>
        <p:xfrm>
          <a:off x="4643438" y="5429264"/>
          <a:ext cx="3000395" cy="819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9" name="Формула" r:id="rId6" imgW="1612900" imgH="393700" progId="Equation.3">
                  <p:embed/>
                </p:oleObj>
              </mc:Choice>
              <mc:Fallback>
                <p:oleObj name="Формула" r:id="rId6" imgW="1612900" imgH="3937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5429264"/>
                        <a:ext cx="3000395" cy="8191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643834" y="5643578"/>
            <a:ext cx="1297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исходов.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142844" y="6143644"/>
            <a:ext cx="9220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Р(А) =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2777" name="Object 9"/>
          <p:cNvGraphicFramePr>
            <a:graphicFrameLocks noChangeAspect="1"/>
          </p:cNvGraphicFramePr>
          <p:nvPr/>
        </p:nvGraphicFramePr>
        <p:xfrm>
          <a:off x="928662" y="5929330"/>
          <a:ext cx="3143272" cy="785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0" name="Формула" r:id="rId8" imgW="1447172" imgH="406224" progId="Equation.3">
                  <p:embed/>
                </p:oleObj>
              </mc:Choice>
              <mc:Fallback>
                <p:oleObj name="Формула" r:id="rId8" imgW="1447172" imgH="406224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5929330"/>
                        <a:ext cx="3143272" cy="7857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7643834" y="214290"/>
          <a:ext cx="285752" cy="86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1" name="Формула" r:id="rId3" imgW="75960" imgH="228600" progId="Equation.3">
                  <p:embed/>
                </p:oleObj>
              </mc:Choice>
              <mc:Fallback>
                <p:oleObj name="Формула" r:id="rId3" imgW="7596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214290"/>
                        <a:ext cx="285752" cy="868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4572000" y="785794"/>
          <a:ext cx="428628" cy="742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2" name="Формула" r:id="rId5" imgW="139680" imgH="241200" progId="Equation.3">
                  <p:embed/>
                </p:oleObj>
              </mc:Choice>
              <mc:Fallback>
                <p:oleObj name="Формула" r:id="rId5" imgW="139680" imgH="2412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785794"/>
                        <a:ext cx="428628" cy="7429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500042"/>
            <a:ext cx="78917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2). В ={среди выбранных букв есть 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ъ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»}. Выбор  твердого знака  С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100010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выбор второй буквы из оставшихся С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357159" y="1428735"/>
          <a:ext cx="3643338" cy="974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3" name="Формула" r:id="rId7" imgW="1079280" imgH="228600" progId="Equation.3">
                  <p:embed/>
                </p:oleObj>
              </mc:Choice>
              <mc:Fallback>
                <p:oleObj name="Формула" r:id="rId7" imgW="107928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9" y="1428735"/>
                        <a:ext cx="3643338" cy="9747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4919643" y="1500174"/>
          <a:ext cx="4224357" cy="838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4" name="Формула" r:id="rId9" imgW="1434960" imgH="406080" progId="Equation.3">
                  <p:embed/>
                </p:oleObj>
              </mc:Choice>
              <mc:Fallback>
                <p:oleObj name="Формула" r:id="rId9" imgW="1434960" imgH="4060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9643" y="1500174"/>
                        <a:ext cx="4224357" cy="8382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000496" y="1785926"/>
            <a:ext cx="18573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Р(В) =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22860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2500306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3) С ={среди выбранных букв нет буквы « </a:t>
            </a:r>
            <a:r>
              <a:rPr lang="ru-RU" b="1" dirty="0" err="1" smtClean="0"/>
              <a:t>ъ</a:t>
            </a:r>
            <a:r>
              <a:rPr lang="ru-RU" b="1" dirty="0" smtClean="0"/>
              <a:t>»;</a:t>
            </a:r>
            <a:endParaRPr lang="ru-RU" b="1" dirty="0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803" name="Object 11"/>
          <p:cNvGraphicFramePr>
            <a:graphicFrameLocks noChangeAspect="1"/>
          </p:cNvGraphicFramePr>
          <p:nvPr/>
        </p:nvGraphicFramePr>
        <p:xfrm>
          <a:off x="285720" y="3071810"/>
          <a:ext cx="4071966" cy="819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5" name="Формула" r:id="rId11" imgW="1562040" imgH="393480" progId="Equation.3">
                  <p:embed/>
                </p:oleObj>
              </mc:Choice>
              <mc:Fallback>
                <p:oleObj name="Формула" r:id="rId11" imgW="1562040" imgH="393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3071810"/>
                        <a:ext cx="4071966" cy="8191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4286248" y="3286124"/>
            <a:ext cx="9220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Р(С) =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3805" name="Object 13"/>
          <p:cNvGraphicFramePr>
            <a:graphicFrameLocks noChangeAspect="1"/>
          </p:cNvGraphicFramePr>
          <p:nvPr/>
        </p:nvGraphicFramePr>
        <p:xfrm>
          <a:off x="5072066" y="3143248"/>
          <a:ext cx="3643338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6" name="Формула" r:id="rId13" imgW="1434477" imgH="406224" progId="Equation.3">
                  <p:embed/>
                </p:oleObj>
              </mc:Choice>
              <mc:Fallback>
                <p:oleObj name="Формула" r:id="rId13" imgW="1434477" imgH="406224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3143248"/>
                        <a:ext cx="3643338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0" y="4000504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/>
              <a:t>4)</a:t>
            </a:r>
            <a:r>
              <a:rPr lang="en-US" b="1" dirty="0" smtClean="0"/>
              <a:t>D</a:t>
            </a:r>
            <a:r>
              <a:rPr lang="ru-RU" b="1" dirty="0" smtClean="0"/>
              <a:t> ={среди выбранных букв одна гласная , а другая согласная}.</a:t>
            </a:r>
            <a:endParaRPr lang="ru-RU" b="1" dirty="0"/>
          </a:p>
        </p:txBody>
      </p:sp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808" name="Object 16"/>
          <p:cNvGraphicFramePr>
            <a:graphicFrameLocks noChangeAspect="1"/>
          </p:cNvGraphicFramePr>
          <p:nvPr/>
        </p:nvGraphicFramePr>
        <p:xfrm>
          <a:off x="357158" y="4786322"/>
          <a:ext cx="5429288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7" name="Формула" r:id="rId15" imgW="2362200" imgH="393700" progId="Equation.3">
                  <p:embed/>
                </p:oleObj>
              </mc:Choice>
              <mc:Fallback>
                <p:oleObj name="Формула" r:id="rId15" imgW="2362200" imgH="3937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4786322"/>
                        <a:ext cx="5429288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1" name="Rectangle 19"/>
          <p:cNvSpPr>
            <a:spLocks noChangeArrowheads="1"/>
          </p:cNvSpPr>
          <p:nvPr/>
        </p:nvSpPr>
        <p:spPr bwMode="auto">
          <a:xfrm>
            <a:off x="1142976" y="5857892"/>
            <a:ext cx="34290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Р(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=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3810" name="Object 18"/>
          <p:cNvGraphicFramePr>
            <a:graphicFrameLocks noChangeAspect="1"/>
          </p:cNvGraphicFramePr>
          <p:nvPr/>
        </p:nvGraphicFramePr>
        <p:xfrm>
          <a:off x="1928794" y="5572140"/>
          <a:ext cx="4233882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8" name="Формула" r:id="rId17" imgW="1447172" imgH="406224" progId="Equation.3">
                  <p:embed/>
                </p:oleObj>
              </mc:Choice>
              <mc:Fallback>
                <p:oleObj name="Формула" r:id="rId17" imgW="1447172" imgH="406224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5572140"/>
                        <a:ext cx="4233882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2" name="Rectangle 20"/>
          <p:cNvSpPr>
            <a:spLocks noChangeArrowheads="1"/>
          </p:cNvSpPr>
          <p:nvPr/>
        </p:nvSpPr>
        <p:spPr bwMode="auto">
          <a:xfrm>
            <a:off x="0" y="409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4" descr="9b3c7b23db0d199c35cf0c402defb363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072330" y="4714884"/>
            <a:ext cx="1714507" cy="1714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39903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Домашнее задание: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4818" name="Picture 2" descr="C:\Users\1\Desktop\samsung-c30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0914" y="785794"/>
            <a:ext cx="4703086" cy="351790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85720" y="1071546"/>
            <a:ext cx="1765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Задача 1: </a:t>
            </a:r>
            <a:endParaRPr lang="ru-RU" sz="2400" b="1" dirty="0"/>
          </a:p>
        </p:txBody>
      </p:sp>
      <p:sp>
        <p:nvSpPr>
          <p:cNvPr id="12" name="Табличка 11"/>
          <p:cNvSpPr/>
          <p:nvPr/>
        </p:nvSpPr>
        <p:spPr>
          <a:xfrm>
            <a:off x="214282" y="1571612"/>
            <a:ext cx="5286412" cy="3857652"/>
          </a:xfrm>
          <a:prstGeom prst="plaque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Набирая номер телефона, состоящий из 7 цифр, абонент забыл, в какой последовательности идут три последние цифры. Помня лишь, что это цифры 1, 5 и 9, он набрал первые четыре цифры, которые знал, и наугад комбинацию из цифр !, 5 и 9. Какова вероятность того, что абонент набрал правильный номер?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72100" y="4357694"/>
            <a:ext cx="3571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исходы – перестановки из трех элементов (1, 5, 9); общее число исходов:</a:t>
            </a:r>
          </a:p>
          <a:p>
            <a:r>
              <a:rPr lang="en-US" sz="1600" b="1" dirty="0" smtClean="0"/>
              <a:t>n</a:t>
            </a:r>
            <a:r>
              <a:rPr lang="ru-RU" sz="1600" b="1" dirty="0" smtClean="0"/>
              <a:t>=Р</a:t>
            </a:r>
            <a:r>
              <a:rPr lang="ru-RU" sz="1600" b="1" baseline="-25000" dirty="0" smtClean="0"/>
              <a:t>3</a:t>
            </a:r>
            <a:r>
              <a:rPr lang="ru-RU" sz="1600" b="1" dirty="0" smtClean="0"/>
              <a:t> =3! = 6.</a:t>
            </a:r>
            <a:endParaRPr lang="ru-RU" sz="1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215074" y="3857628"/>
            <a:ext cx="1681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Решение: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143504" y="528638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/>
              <a:t>Событие А ={абонент набрал верный номер}; </a:t>
            </a:r>
            <a:r>
              <a:rPr lang="en-US" sz="1600" b="1" dirty="0" smtClean="0"/>
              <a:t>m</a:t>
            </a:r>
            <a:r>
              <a:rPr lang="ru-RU" sz="1600" b="1" baseline="-25000" dirty="0" smtClean="0"/>
              <a:t>А</a:t>
            </a:r>
            <a:r>
              <a:rPr lang="ru-RU" sz="1600" b="1" dirty="0" smtClean="0"/>
              <a:t>= 1</a:t>
            </a:r>
            <a:endParaRPr lang="ru-RU" sz="1600" b="1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214942" y="6072206"/>
            <a:ext cx="9220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Р(А)  =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6143636" y="5857892"/>
          <a:ext cx="1500166" cy="757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Формула" r:id="rId4" imgW="533169" imgH="406224" progId="Equation.3">
                  <p:embed/>
                </p:oleObj>
              </mc:Choice>
              <mc:Fallback>
                <p:oleObj name="Формула" r:id="rId4" imgW="533169" imgH="406224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36" y="5857892"/>
                        <a:ext cx="1500166" cy="7572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2860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3328982" cy="7143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Задача2: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214282" y="1428736"/>
            <a:ext cx="4357718" cy="500066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На каждой карточке написана одна из букв О, П, Р, С, Т. Несколько карточек наугад выкладывают одну за другой в ряд. Какова вероятность, что при выкладывании:</a:t>
            </a:r>
          </a:p>
          <a:p>
            <a:pPr lvl="0"/>
            <a:r>
              <a:rPr lang="ru-RU" b="1" dirty="0" smtClean="0"/>
              <a:t>1)3-х карточек получится слово РОТ;</a:t>
            </a:r>
          </a:p>
          <a:p>
            <a:pPr lvl="0"/>
            <a:r>
              <a:rPr lang="ru-RU" b="1" dirty="0" smtClean="0"/>
              <a:t>2)4-х карточек получится слово СОРТ;</a:t>
            </a:r>
          </a:p>
          <a:p>
            <a:pPr lvl="0"/>
            <a:r>
              <a:rPr lang="ru-RU" b="1" dirty="0" smtClean="0"/>
              <a:t>3)5-ти карточек получится слово СПОРТ?</a:t>
            </a:r>
            <a:endParaRPr lang="ru-RU" b="1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4500562" y="3071810"/>
            <a:ext cx="4071966" cy="335758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Исходами опыта будут расположения выбранных карточек в определенном порядке, то есть размещения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857496"/>
            <a:ext cx="1681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Решение:</a:t>
            </a:r>
            <a:endParaRPr lang="ru-RU" sz="2400" dirty="0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6572264" y="5143512"/>
            <a:ext cx="16430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endParaRPr kumimoji="0" lang="ru-RU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786578" y="4929198"/>
          <a:ext cx="857256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name="Формула" r:id="rId3" imgW="114201" imgH="241091" progId="Equation.3">
                  <p:embed/>
                </p:oleObj>
              </mc:Choice>
              <mc:Fallback>
                <p:oleObj name="Формула" r:id="rId3" imgW="114201" imgH="241091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78" y="4929198"/>
                        <a:ext cx="857256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23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4857752" y="5500702"/>
            <a:ext cx="35719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Исходное множество содержит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=5 элементов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6" name="Picture 6" descr="C:\Users\1\Desktop\images (9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14290"/>
            <a:ext cx="2643206" cy="271462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572000"/>
          </a:xfrm>
        </p:spPr>
        <p:txBody>
          <a:bodyPr/>
          <a:lstStyle/>
          <a:p>
            <a:r>
              <a:rPr lang="ru-RU" b="1" dirty="0" smtClean="0">
                <a:solidFill>
                  <a:srgbClr val="FFFFFF"/>
                </a:solidFill>
              </a:rPr>
              <a:t>Цель урока</a:t>
            </a:r>
            <a:r>
              <a:rPr lang="ru-RU" dirty="0" smtClean="0">
                <a:solidFill>
                  <a:srgbClr val="FFFFFF"/>
                </a:solidFill>
              </a:rPr>
              <a:t>: </a:t>
            </a:r>
            <a:r>
              <a:rPr lang="ru-RU" dirty="0" smtClean="0"/>
              <a:t>Выработать умение решать задачи на определение классической вероятности с использованием основных  формул комбинаторики.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Оборудование:</a:t>
            </a:r>
            <a:r>
              <a:rPr lang="ru-RU" dirty="0" smtClean="0"/>
              <a:t> карточки, коробка с шарами, карточки с буквами, интерактивная доска.</a:t>
            </a:r>
          </a:p>
          <a:p>
            <a:endParaRPr lang="ru-RU" dirty="0"/>
          </a:p>
        </p:txBody>
      </p:sp>
      <p:pic>
        <p:nvPicPr>
          <p:cNvPr id="4" name="Picture 4" descr="professor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4572008"/>
            <a:ext cx="2000264" cy="198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             конец урока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спасибо за внимания…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Picture 8" descr="5f6ddeffde2636893f47ee7cb3adf6e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143116"/>
            <a:ext cx="4143404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          </a:t>
            </a:r>
            <a:r>
              <a:rPr lang="ru-RU" b="1" dirty="0" smtClean="0">
                <a:solidFill>
                  <a:schemeClr val="tx1"/>
                </a:solidFill>
              </a:rPr>
              <a:t>1 этап: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проверка домашнего задания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714488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Задача </a:t>
            </a:r>
            <a:r>
              <a:rPr lang="ru-RU" sz="2800" b="1" dirty="0" smtClean="0"/>
              <a:t>1:</a:t>
            </a:r>
            <a:endParaRPr lang="ru-RU" sz="2800" dirty="0"/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3929058" y="1785926"/>
            <a:ext cx="5000628" cy="471490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/>
              <a:t>В урне находится 3 синих, 8 красных и 9 белых шаров одинакового размера и веса, неразличимых на ощупь. Шары тщательно перемешаны. Какова вероятность появления синего, красного и белого шаров при одном вынимании шара из урны?</a:t>
            </a:r>
          </a:p>
        </p:txBody>
      </p:sp>
      <p:pic>
        <p:nvPicPr>
          <p:cNvPr id="6" name="Picture 2" descr="C:\Users\1\Desktop\22025724_3459883_194106_216989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988692">
            <a:off x="926631" y="2327909"/>
            <a:ext cx="2217166" cy="4948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239000" cy="136207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РЕШЕНИЕ К ЗАДАЧЕ№ 1: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57620" y="1500174"/>
            <a:ext cx="5619760" cy="4295794"/>
          </a:xfrm>
        </p:spPr>
        <p:txBody>
          <a:bodyPr/>
          <a:lstStyle/>
          <a:p>
            <a:r>
              <a:rPr lang="ru-RU" dirty="0" smtClean="0"/>
              <a:t>Так как появление любого шара можно считать равновозможным, то мы имеем всего </a:t>
            </a:r>
            <a:r>
              <a:rPr lang="en-US" dirty="0" smtClean="0"/>
              <a:t>n</a:t>
            </a:r>
            <a:r>
              <a:rPr lang="ru-RU" dirty="0" smtClean="0"/>
              <a:t>= 3+8+9 =20 элементарных событий. Если через А, В, С обозначить события, состоящие в появлении соответственно синего, красного и белого шаров, а через </a:t>
            </a:r>
            <a:r>
              <a:rPr lang="en-US" dirty="0" smtClean="0"/>
              <a:t>m</a:t>
            </a:r>
            <a:r>
              <a:rPr lang="ru-RU" baseline="-25000" dirty="0" smtClean="0"/>
              <a:t>1 </a:t>
            </a:r>
            <a:r>
              <a:rPr lang="ru-RU" dirty="0" smtClean="0"/>
              <a:t>, </a:t>
            </a:r>
            <a:r>
              <a:rPr lang="en-US" dirty="0" smtClean="0"/>
              <a:t>m</a:t>
            </a:r>
            <a:r>
              <a:rPr lang="ru-RU" baseline="-25000" dirty="0" smtClean="0"/>
              <a:t>2 , </a:t>
            </a:r>
            <a:r>
              <a:rPr lang="en-US" dirty="0" smtClean="0"/>
              <a:t>m</a:t>
            </a:r>
            <a:r>
              <a:rPr lang="ru-RU" baseline="-25000" dirty="0" smtClean="0"/>
              <a:t>3</a:t>
            </a:r>
            <a:r>
              <a:rPr lang="ru-RU" dirty="0" smtClean="0"/>
              <a:t> –благоприятствующих  этим событиям случаев, то ясно, что </a:t>
            </a:r>
            <a:r>
              <a:rPr lang="en-US" dirty="0" smtClean="0"/>
              <a:t>m</a:t>
            </a:r>
            <a:r>
              <a:rPr lang="ru-RU" baseline="-25000" dirty="0" smtClean="0"/>
              <a:t>1</a:t>
            </a:r>
            <a:r>
              <a:rPr lang="ru-RU" dirty="0" smtClean="0"/>
              <a:t>=3, </a:t>
            </a:r>
            <a:r>
              <a:rPr lang="en-US" dirty="0" smtClean="0"/>
              <a:t>m</a:t>
            </a:r>
            <a:r>
              <a:rPr lang="ru-RU" baseline="-25000" dirty="0" smtClean="0"/>
              <a:t>2</a:t>
            </a:r>
            <a:r>
              <a:rPr lang="ru-RU" dirty="0" smtClean="0"/>
              <a:t>=8, </a:t>
            </a:r>
            <a:r>
              <a:rPr lang="en-US" dirty="0" smtClean="0"/>
              <a:t>m</a:t>
            </a:r>
            <a:r>
              <a:rPr lang="ru-RU" baseline="-25000" dirty="0" smtClean="0"/>
              <a:t>3</a:t>
            </a:r>
            <a:r>
              <a:rPr lang="ru-RU" dirty="0" smtClean="0"/>
              <a:t>=9.Поэтому  Р(А) = , Р(В)= , Р(С) = .</a:t>
            </a:r>
          </a:p>
          <a:p>
            <a:endParaRPr lang="ru-RU" dirty="0"/>
          </a:p>
        </p:txBody>
      </p:sp>
      <p:pic>
        <p:nvPicPr>
          <p:cNvPr id="1028" name="Picture 4" descr="C:\Users\1\Desktop\10765771_9147893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954086">
            <a:off x="-309528" y="2612611"/>
            <a:ext cx="5092905" cy="3621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2079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Задача 2:</a:t>
            </a:r>
            <a:endParaRPr lang="ru-RU" sz="2800" dirty="0"/>
          </a:p>
        </p:txBody>
      </p:sp>
      <p:sp>
        <p:nvSpPr>
          <p:cNvPr id="5" name="7-конечная звезда 4"/>
          <p:cNvSpPr/>
          <p:nvPr/>
        </p:nvSpPr>
        <p:spPr>
          <a:xfrm>
            <a:off x="0" y="714356"/>
            <a:ext cx="6286512" cy="5429288"/>
          </a:xfrm>
          <a:prstGeom prst="star7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Наташа купила лотерейный билет, который участвует в розыгрыше 100 призов на 50000 билетов, а Лена – билет, который участвует в розыгрыше трех призов на 70000 билетов. У кого больше шансов выиграть?</a:t>
            </a:r>
            <a:endParaRPr lang="ru-RU" sz="2000" dirty="0"/>
          </a:p>
        </p:txBody>
      </p:sp>
      <p:pic>
        <p:nvPicPr>
          <p:cNvPr id="2050" name="Picture 2" descr="C:\Users\1\Desktop\7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51563">
            <a:off x="5786446" y="2189416"/>
            <a:ext cx="2857520" cy="135863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1" name="Picture 3" descr="C:\Users\1\Desktop\7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85077">
            <a:off x="5487754" y="3844397"/>
            <a:ext cx="3105150" cy="1476375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86808" cy="128588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2 этап: Самостоятельная работа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28926" y="1071546"/>
            <a:ext cx="3333744" cy="177642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Правильные ответы к таблице.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075" name="Picture 3" descr="713218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8501122" cy="4733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4 этап:                         Практикум по решению задач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2428868"/>
            <a:ext cx="2000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Задача 1: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4" name="Блок-схема: внутренняя память 3"/>
          <p:cNvSpPr/>
          <p:nvPr/>
        </p:nvSpPr>
        <p:spPr>
          <a:xfrm>
            <a:off x="0" y="1857364"/>
            <a:ext cx="4786346" cy="4357718"/>
          </a:xfrm>
          <a:prstGeom prst="flowChartInternalStorage">
            <a:avLst/>
          </a:prstGeom>
          <a:effectLst>
            <a:reflection blurRad="6350" stA="52000" endA="300" endPos="35000" dir="5400000" sy="-100000" algn="bl" rotWithShape="0"/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/>
              <a:t> Таня забыла последнюю цифру номера телефона знакомой девочки и набрала ее наугад. Какова вероятность того, что Таня попала к своей знакомой?</a:t>
            </a:r>
            <a:endParaRPr lang="ru-RU" sz="2000" dirty="0"/>
          </a:p>
        </p:txBody>
      </p:sp>
      <p:pic>
        <p:nvPicPr>
          <p:cNvPr id="4098" name="Picture 2" descr="C:\Users\1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62860">
            <a:off x="3312405" y="2390794"/>
            <a:ext cx="5848182" cy="313556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1472" y="2500306"/>
            <a:ext cx="1824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Задача 1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39903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Решение: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2860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2860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214282" y="2071678"/>
            <a:ext cx="664373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последнем месте может стоять одна из 10 цифр: от 0 до 9. Значит,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=10,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=1, Р(А)=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133" name="Object 13"/>
          <p:cNvGraphicFramePr>
            <a:graphicFrameLocks noChangeAspect="1"/>
          </p:cNvGraphicFramePr>
          <p:nvPr/>
        </p:nvGraphicFramePr>
        <p:xfrm>
          <a:off x="3143240" y="2857496"/>
          <a:ext cx="500066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Формула" r:id="rId3" imgW="203112" imgH="393529" progId="Equation.3">
                  <p:embed/>
                </p:oleObj>
              </mc:Choice>
              <mc:Fallback>
                <p:oleObj name="Формула" r:id="rId3" imgW="203112" imgH="393529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2857496"/>
                        <a:ext cx="500066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38" name="Picture 18" descr="C:\Users\1\Desktop\10032617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505685">
            <a:off x="2552629" y="2628144"/>
            <a:ext cx="6010764" cy="401003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6186502" cy="123792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Задача 2.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Блок-схема: несколько документов 4"/>
          <p:cNvSpPr/>
          <p:nvPr/>
        </p:nvSpPr>
        <p:spPr>
          <a:xfrm>
            <a:off x="214282" y="1571612"/>
            <a:ext cx="4786346" cy="4857784"/>
          </a:xfrm>
          <a:prstGeom prst="flowChartMultidocument">
            <a:avLst/>
          </a:prstGeom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На четырех карточках написаны буквы О, Т, К, Р. карточки перевернули и перемешали. Затем открыли наугад последовательно эти карточки и положили в ряд. Какова вероятность того, что получится слово «КРОТ»?</a:t>
            </a:r>
            <a:endParaRPr lang="ru-RU" dirty="0"/>
          </a:p>
        </p:txBody>
      </p:sp>
      <p:pic>
        <p:nvPicPr>
          <p:cNvPr id="21506" name="Picture 2" descr="C:\Users\1\Desktop\images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041668">
            <a:off x="3258997" y="1721732"/>
            <a:ext cx="6639876" cy="3987787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280</TotalTime>
  <Words>1055</Words>
  <Application>Microsoft Office PowerPoint</Application>
  <PresentationFormat>Экран (4:3)</PresentationFormat>
  <Paragraphs>111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Яркая</vt:lpstr>
      <vt:lpstr>Формула</vt:lpstr>
      <vt:lpstr>Презентация PowerPoint</vt:lpstr>
      <vt:lpstr>Презентация PowerPoint</vt:lpstr>
      <vt:lpstr>                   1 этап: проверка домашнего задания</vt:lpstr>
      <vt:lpstr>РЕШЕНИЕ К ЗАДАЧЕ№ 1:</vt:lpstr>
      <vt:lpstr>Презентация PowerPoint</vt:lpstr>
      <vt:lpstr>2 этап: Самостоятельная работа </vt:lpstr>
      <vt:lpstr>4 этап:                         Практикум по решению задач. </vt:lpstr>
      <vt:lpstr>Решение:</vt:lpstr>
      <vt:lpstr>Задача 2. </vt:lpstr>
      <vt:lpstr>Решение:</vt:lpstr>
      <vt:lpstr>Задача 3:</vt:lpstr>
      <vt:lpstr>Решение:</vt:lpstr>
      <vt:lpstr>Задача 4:</vt:lpstr>
      <vt:lpstr>Решение:</vt:lpstr>
      <vt:lpstr>Задача 5: </vt:lpstr>
      <vt:lpstr>Решение: </vt:lpstr>
      <vt:lpstr>Презентация PowerPoint</vt:lpstr>
      <vt:lpstr>Домашнее задание:</vt:lpstr>
      <vt:lpstr>Задача2:</vt:lpstr>
      <vt:lpstr>             конец урока       спасибо за внимания…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1</dc:creator>
  <cp:lastModifiedBy>1</cp:lastModifiedBy>
  <cp:revision>30</cp:revision>
  <dcterms:created xsi:type="dcterms:W3CDTF">2012-01-21T13:18:00Z</dcterms:created>
  <dcterms:modified xsi:type="dcterms:W3CDTF">2012-12-02T14:10:13Z</dcterms:modified>
</cp:coreProperties>
</file>