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E7F8D-67F4-4654-B239-2189F1FBD5D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B9B2F-E1CC-4780-9C8F-C1095572B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1C57D-183E-4768-841D-0FAB4A57F85F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B79E3-8108-46D0-A9F3-A882399A5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CCDDD-5DF8-41E6-8074-82E3C1CA95D0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6452-ED03-4124-86B2-6A0CD4909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8DC4C-6E31-4F16-A892-784AB2071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1C89A-1D42-4E96-B011-8C169DC8FE68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B0731-F21E-498D-B1C1-4B2CFE115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A87CE-2D8A-4DF2-8F74-388569F3F85E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F17DF-68BF-41EC-B2AD-F0D03E964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8FB8D-687F-434F-B128-B784F0F0381E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5E58B-8B41-4D64-9662-647135BD9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F087A-C15D-4E84-B707-21F71BA03E0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9CB66-9BD3-4979-9155-0A8EC4105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4C23D-A2ED-4B81-A17C-36B4E519F749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BB3AC-9BC8-4BEF-8E04-A49861745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814E1-EF25-4A53-9585-737AF564EC8B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A9B9F-2137-4838-AF11-1EBAC05C7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0942A-66CA-4048-ADC3-2E05F5BE0ED7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95FBE-4DC3-49A0-BD6D-71B9C0B83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0D9FB-A01F-4024-9571-7D3BA8DB0AB3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33210-7987-4E89-B370-F61A0F9E8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D9CFF2-558F-41A4-BCFD-0BB69BE17CA5}" type="datetimeFigureOut">
              <a:rPr lang="ru-RU"/>
              <a:pPr>
                <a:defRPr/>
              </a:pPr>
              <a:t>06.12.2012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00AAD9-73B1-445F-8DEA-6CEC85255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2" r:id="rId4"/>
    <p:sldLayoutId id="2147483676" r:id="rId5"/>
    <p:sldLayoutId id="2147483671" r:id="rId6"/>
    <p:sldLayoutId id="2147483670" r:id="rId7"/>
    <p:sldLayoutId id="2147483677" r:id="rId8"/>
    <p:sldLayoutId id="2147483669" r:id="rId9"/>
    <p:sldLayoutId id="2147483668" r:id="rId10"/>
    <p:sldLayoutId id="2147483667" r:id="rId11"/>
    <p:sldLayoutId id="2147483678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youtube.com/watch?feature=player_embedded&amp;v=YcGojJ3wjTM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nitsa.ru/userfiles/1932/image/389/5.png" TargetMode="External"/><Relationship Id="rId13" Type="http://schemas.openxmlformats.org/officeDocument/2006/relationships/hyperlink" Target="http://samoya.moy.su/anim/0_0062_1140.jpg" TargetMode="External"/><Relationship Id="rId18" Type="http://schemas.openxmlformats.org/officeDocument/2006/relationships/hyperlink" Target="http://www.sno.pro1.ru/lib/popov_greko-baktrijskoe_zarstvo/popov_greko-baktriyskoe_zarstvo8-2.jpg" TargetMode="External"/><Relationship Id="rId3" Type="http://schemas.openxmlformats.org/officeDocument/2006/relationships/hyperlink" Target="http://21region.org/uploads/posts/2009-05/thumbs/1242468910_1.jpg" TargetMode="External"/><Relationship Id="rId21" Type="http://schemas.openxmlformats.org/officeDocument/2006/relationships/hyperlink" Target="http://dhyana-yoga.ru/wp-content/gallery/lord-vishnu/vishnu_1%20(2).jpg" TargetMode="External"/><Relationship Id="rId7" Type="http://schemas.openxmlformats.org/officeDocument/2006/relationships/hyperlink" Target="http://img-fotki.yandex.ru/get/5705/russianbooks2007.1fb/0_55cb0_2d3928bc_XL.jpg" TargetMode="External"/><Relationship Id="rId12" Type="http://schemas.openxmlformats.org/officeDocument/2006/relationships/hyperlink" Target="http://photo-asia.ru/wp-content/gallery/monkey/monkey-baby.jpg" TargetMode="External"/><Relationship Id="rId17" Type="http://schemas.openxmlformats.org/officeDocument/2006/relationships/hyperlink" Target="http://im7-tub-ru.yandex.net/i?id=453668926-21-72&amp;n=21" TargetMode="External"/><Relationship Id="rId2" Type="http://schemas.openxmlformats.org/officeDocument/2006/relationships/hyperlink" Target="http://s59.radikal.ru/i164/0810/a4/afe757058818.jpg" TargetMode="External"/><Relationship Id="rId16" Type="http://schemas.openxmlformats.org/officeDocument/2006/relationships/hyperlink" Target="http://im6-tub-ru.yandex.net/i?id=41464055-44-72&amp;n=21" TargetMode="External"/><Relationship Id="rId20" Type="http://schemas.openxmlformats.org/officeDocument/2006/relationships/hyperlink" Target="http://im2-tub-ru.yandex.net/i?id=371926495-55-72&amp;n=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orumsostav.ru/attachment/488018/old_indl100_1s.png" TargetMode="External"/><Relationship Id="rId11" Type="http://schemas.openxmlformats.org/officeDocument/2006/relationships/hyperlink" Target="http://tainy.net/wp-content/uploads/2010/10/1265108870_m41.jpg" TargetMode="External"/><Relationship Id="rId5" Type="http://schemas.openxmlformats.org/officeDocument/2006/relationships/hyperlink" Target="http://vse-prjanosti.ucoz.ru/_ph/1/2/609732595.jpg" TargetMode="External"/><Relationship Id="rId15" Type="http://schemas.openxmlformats.org/officeDocument/2006/relationships/hyperlink" Target="http://dl.ziza.ru/other/112011/22/napitok/001.jpg" TargetMode="External"/><Relationship Id="rId10" Type="http://schemas.openxmlformats.org/officeDocument/2006/relationships/hyperlink" Target="http://s015.radikal.ru/i332/1104/21/5d79a4e27aa0t.jpg" TargetMode="External"/><Relationship Id="rId19" Type="http://schemas.openxmlformats.org/officeDocument/2006/relationships/hyperlink" Target="http://im8-tub-ru.yandex.net/i?id=608398492-68-72&amp;n=21" TargetMode="External"/><Relationship Id="rId4" Type="http://schemas.openxmlformats.org/officeDocument/2006/relationships/hyperlink" Target="http://ooouventa.ru/d/50773/d/100.jpg" TargetMode="External"/><Relationship Id="rId9" Type="http://schemas.openxmlformats.org/officeDocument/2006/relationships/hyperlink" Target="http://foto.mercatos.ru/foto.v0/=sad6qGKvqT5V1qzckjRg1JBZc28iSEPk/Figurka-Svyaschennaya-korova-Indiya_270x350.jpg" TargetMode="External"/><Relationship Id="rId14" Type="http://schemas.openxmlformats.org/officeDocument/2006/relationships/hyperlink" Target="http://www.varbak.com/galeri/ormanda-bufalo-nb18793.jpg" TargetMode="External"/><Relationship Id="rId22" Type="http://schemas.openxmlformats.org/officeDocument/2006/relationships/hyperlink" Target="http://img0.liveinternet.ru/images/attach/c/1/63/893/63893241_60772_633pxBuddhaStThailand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Заголовок 15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42863" y="-55563"/>
            <a:ext cx="9205913" cy="5419726"/>
          </a:xfr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00063" y="5715000"/>
            <a:ext cx="845820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Автор: СЕМКОВА Н.В. – учитель истории</a:t>
            </a:r>
            <a:r>
              <a:rPr lang="en-US" dirty="0" smtClean="0"/>
              <a:t> I</a:t>
            </a:r>
            <a:r>
              <a:rPr lang="ru-RU" dirty="0" smtClean="0"/>
              <a:t> категории, МКОУ «СОШ №10»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Г. Нижняя Салда, Свердловской области</a:t>
            </a:r>
            <a:endParaRPr lang="ru-RU" dirty="0"/>
          </a:p>
        </p:txBody>
      </p:sp>
      <p:pic>
        <p:nvPicPr>
          <p:cNvPr id="15" name="Содержимое 14" descr="1.gif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335213" y="1920875"/>
            <a:ext cx="4694237" cy="68992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Text Box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96838"/>
            <a:ext cx="8723313" cy="1079500"/>
          </a:xfrm>
          <a:prstGeom prst="rect">
            <a:avLst/>
          </a:prstGeom>
          <a:noFill/>
        </p:spPr>
      </p:pic>
      <p:pic>
        <p:nvPicPr>
          <p:cNvPr id="19458" name="Text Box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1388" y="2663825"/>
            <a:ext cx="2644775" cy="908050"/>
          </a:xfrm>
          <a:prstGeom prst="rect">
            <a:avLst/>
          </a:prstGeom>
          <a:noFill/>
        </p:spPr>
      </p:pic>
      <p:pic>
        <p:nvPicPr>
          <p:cNvPr id="23555" name="Picture 8" descr="джунгл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1214438"/>
            <a:ext cx="2808287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13"/>
          <p:cNvSpPr txBox="1">
            <a:spLocks noChangeArrowheads="1"/>
          </p:cNvSpPr>
          <p:nvPr/>
        </p:nvSpPr>
        <p:spPr bwMode="auto">
          <a:xfrm>
            <a:off x="7429500" y="5857875"/>
            <a:ext cx="835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Franklin Gothic Book" pitchFamily="34" charset="0"/>
              </a:rPr>
              <a:t>ЗМЕЯ</a:t>
            </a:r>
          </a:p>
        </p:txBody>
      </p:sp>
      <p:sp>
        <p:nvSpPr>
          <p:cNvPr id="23557" name="Text Box 14"/>
          <p:cNvSpPr txBox="1">
            <a:spLocks noChangeArrowheads="1"/>
          </p:cNvSpPr>
          <p:nvPr/>
        </p:nvSpPr>
        <p:spPr bwMode="auto">
          <a:xfrm>
            <a:off x="571500" y="5786438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Franklin Gothic Book" pitchFamily="34" charset="0"/>
              </a:rPr>
              <a:t>СЛОН</a:t>
            </a:r>
          </a:p>
        </p:txBody>
      </p:sp>
      <p:sp>
        <p:nvSpPr>
          <p:cNvPr id="23558" name="Text Box 15"/>
          <p:cNvSpPr txBox="1">
            <a:spLocks noChangeArrowheads="1"/>
          </p:cNvSpPr>
          <p:nvPr/>
        </p:nvSpPr>
        <p:spPr bwMode="auto">
          <a:xfrm>
            <a:off x="4071938" y="5786438"/>
            <a:ext cx="1482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Franklin Gothic Book" pitchFamily="34" charset="0"/>
              </a:rPr>
              <a:t>ОБЕЗЬЯНА</a:t>
            </a:r>
          </a:p>
        </p:txBody>
      </p:sp>
      <p:pic>
        <p:nvPicPr>
          <p:cNvPr id="2355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" y="3643313"/>
            <a:ext cx="2405063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8" y="3643313"/>
            <a:ext cx="2630487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50" y="3357563"/>
            <a:ext cx="1905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7" name="Text Box 1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7088" y="-12700"/>
            <a:ext cx="4730750" cy="1019175"/>
          </a:xfrm>
          <a:prstGeom prst="rect">
            <a:avLst/>
          </a:prstGeom>
          <a:noFill/>
        </p:spPr>
      </p:pic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1835150" y="3548063"/>
            <a:ext cx="927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Franklin Gothic Book" pitchFamily="34" charset="0"/>
              </a:rPr>
              <a:t>СЛОН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6143625" y="3429000"/>
            <a:ext cx="1266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Franklin Gothic Book" pitchFamily="34" charset="0"/>
              </a:rPr>
              <a:t>БУЙВОЛ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857500" y="6286500"/>
            <a:ext cx="3732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  <a:latin typeface="Franklin Gothic Book" pitchFamily="34" charset="0"/>
              </a:rPr>
              <a:t>КОРОВА- священное животное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1285875"/>
            <a:ext cx="3265487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1214438"/>
            <a:ext cx="3244850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3714750"/>
            <a:ext cx="3571875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0488" grpId="0"/>
      <p:bldP spid="2048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1"/>
          <p:cNvSpPr txBox="1">
            <a:spLocks noChangeArrowheads="1"/>
          </p:cNvSpPr>
          <p:nvPr/>
        </p:nvSpPr>
        <p:spPr bwMode="auto">
          <a:xfrm>
            <a:off x="857250" y="6143625"/>
            <a:ext cx="316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C00000"/>
                </a:solidFill>
                <a:latin typeface="Franklin Gothic Book" pitchFamily="34" charset="0"/>
              </a:rPr>
              <a:t>Ювелирные украшения</a:t>
            </a:r>
          </a:p>
        </p:txBody>
      </p:sp>
      <p:sp>
        <p:nvSpPr>
          <p:cNvPr id="22531" name="Text Box 16"/>
          <p:cNvSpPr txBox="1">
            <a:spLocks noChangeArrowheads="1"/>
          </p:cNvSpPr>
          <p:nvPr/>
        </p:nvSpPr>
        <p:spPr bwMode="auto">
          <a:xfrm>
            <a:off x="1214438" y="4000500"/>
            <a:ext cx="2160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C00000"/>
                </a:solidFill>
                <a:latin typeface="Franklin Gothic Book" pitchFamily="34" charset="0"/>
              </a:rPr>
              <a:t>Расписной сосуд </a:t>
            </a:r>
          </a:p>
        </p:txBody>
      </p:sp>
      <p:pic>
        <p:nvPicPr>
          <p:cNvPr id="12" name="Text Box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58750"/>
            <a:ext cx="3889375" cy="938213"/>
          </a:xfrm>
          <a:prstGeom prst="rect">
            <a:avLst/>
          </a:prstGeom>
          <a:noFill/>
        </p:spPr>
      </p:pic>
      <p:pic>
        <p:nvPicPr>
          <p:cNvPr id="10" name="Text Box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146050"/>
            <a:ext cx="4029075" cy="939800"/>
          </a:xfrm>
          <a:prstGeom prst="rect">
            <a:avLst/>
          </a:prstGeom>
          <a:noFill/>
        </p:spPr>
      </p:pic>
      <p:pic>
        <p:nvPicPr>
          <p:cNvPr id="12291" name="Picture 4" descr="Хараппа укашен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4572000"/>
            <a:ext cx="2365375" cy="1468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6" name="Rectangle 16"/>
          <p:cNvSpPr>
            <a:spLocks noChangeArrowheads="1"/>
          </p:cNvSpPr>
          <p:nvPr/>
        </p:nvSpPr>
        <p:spPr bwMode="auto">
          <a:xfrm>
            <a:off x="5000625" y="3571875"/>
            <a:ext cx="278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C00000"/>
                </a:solidFill>
                <a:latin typeface="Franklin Gothic Book" pitchFamily="34" charset="0"/>
              </a:rPr>
              <a:t>Индийские монеты</a:t>
            </a:r>
          </a:p>
        </p:txBody>
      </p:sp>
      <p:pic>
        <p:nvPicPr>
          <p:cNvPr id="22537" name="Picture 35" descr="02+Повозка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ECD2"/>
              </a:clrFrom>
              <a:clrTo>
                <a:srgbClr val="FCECD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3929063"/>
            <a:ext cx="2159000" cy="1835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8" name="Rectangle 18"/>
          <p:cNvSpPr>
            <a:spLocks noChangeArrowheads="1"/>
          </p:cNvSpPr>
          <p:nvPr/>
        </p:nvSpPr>
        <p:spPr bwMode="auto">
          <a:xfrm>
            <a:off x="4857750" y="5643563"/>
            <a:ext cx="3046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C00000"/>
                </a:solidFill>
                <a:latin typeface="Franklin Gothic Book" pitchFamily="34" charset="0"/>
              </a:rPr>
              <a:t>Глиняная повозка. Макет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" y="1285875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0" y="1071563"/>
            <a:ext cx="397986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1" grpId="0"/>
      <p:bldP spid="22536" grpId="0"/>
      <p:bldP spid="225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24"/>
          <p:cNvGrpSpPr>
            <a:grpSpLocks/>
          </p:cNvGrpSpPr>
          <p:nvPr/>
        </p:nvGrpSpPr>
        <p:grpSpPr bwMode="auto">
          <a:xfrm>
            <a:off x="2268538" y="1341438"/>
            <a:ext cx="4535487" cy="4538662"/>
            <a:chOff x="657" y="346"/>
            <a:chExt cx="2451" cy="3751"/>
          </a:xfrm>
        </p:grpSpPr>
        <p:grpSp>
          <p:nvGrpSpPr>
            <p:cNvPr id="26633" name="Group 23"/>
            <p:cNvGrpSpPr>
              <a:grpSpLocks/>
            </p:cNvGrpSpPr>
            <p:nvPr/>
          </p:nvGrpSpPr>
          <p:grpSpPr bwMode="auto">
            <a:xfrm>
              <a:off x="657" y="346"/>
              <a:ext cx="2430" cy="3748"/>
              <a:chOff x="657" y="346"/>
              <a:chExt cx="2430" cy="3748"/>
            </a:xfrm>
          </p:grpSpPr>
          <p:pic>
            <p:nvPicPr>
              <p:cNvPr id="47107" name="Picture 3" descr="Индия 0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657" y="346"/>
                <a:ext cx="2430" cy="3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39700" dir="2700000" algn="tl" rotWithShape="0">
                  <a:srgbClr val="333333">
                    <a:alpha val="64999"/>
                  </a:srgbClr>
                </a:outerShdw>
              </a:effectLst>
            </p:spPr>
          </p:pic>
          <p:sp>
            <p:nvSpPr>
              <p:cNvPr id="26637" name="Text Box 4"/>
              <p:cNvSpPr txBox="1">
                <a:spLocks noChangeArrowheads="1"/>
              </p:cNvSpPr>
              <p:nvPr/>
            </p:nvSpPr>
            <p:spPr bwMode="auto">
              <a:xfrm rot="-3923575">
                <a:off x="1113" y="624"/>
                <a:ext cx="59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000" b="1" i="1">
                    <a:latin typeface="Times New Roman" pitchFamily="18" charset="0"/>
                  </a:rPr>
                  <a:t>Инд</a:t>
                </a:r>
              </a:p>
            </p:txBody>
          </p:sp>
          <p:sp>
            <p:nvSpPr>
              <p:cNvPr id="26638" name="Text Box 5"/>
              <p:cNvSpPr txBox="1">
                <a:spLocks noChangeArrowheads="1"/>
              </p:cNvSpPr>
              <p:nvPr/>
            </p:nvSpPr>
            <p:spPr bwMode="auto">
              <a:xfrm rot="3413191">
                <a:off x="1980" y="1299"/>
                <a:ext cx="59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000" b="1" i="1">
                    <a:latin typeface="Times New Roman" pitchFamily="18" charset="0"/>
                  </a:rPr>
                  <a:t>Ганг</a:t>
                </a:r>
              </a:p>
            </p:txBody>
          </p:sp>
        </p:grpSp>
        <p:sp>
          <p:nvSpPr>
            <p:cNvPr id="26634" name="Text Box 6"/>
            <p:cNvSpPr txBox="1">
              <a:spLocks noChangeArrowheads="1"/>
            </p:cNvSpPr>
            <p:nvPr/>
          </p:nvSpPr>
          <p:spPr bwMode="auto">
            <a:xfrm>
              <a:off x="703" y="3793"/>
              <a:ext cx="1225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rgbClr val="0000FF"/>
                  </a:solidFill>
                  <a:latin typeface="Franklin Gothic Book" pitchFamily="34" charset="0"/>
                </a:rPr>
                <a:t>ИНДИЙСКИЙ</a:t>
              </a:r>
            </a:p>
          </p:txBody>
        </p:sp>
        <p:sp>
          <p:nvSpPr>
            <p:cNvPr id="26635" name="Text Box 7"/>
            <p:cNvSpPr txBox="1">
              <a:spLocks noChangeArrowheads="1"/>
            </p:cNvSpPr>
            <p:nvPr/>
          </p:nvSpPr>
          <p:spPr bwMode="auto">
            <a:xfrm>
              <a:off x="2336" y="3794"/>
              <a:ext cx="7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rgbClr val="0000FF"/>
                  </a:solidFill>
                  <a:latin typeface="Franklin Gothic Book" pitchFamily="34" charset="0"/>
                </a:rPr>
                <a:t>ОКЕАН</a:t>
              </a:r>
            </a:p>
          </p:txBody>
        </p:sp>
      </p:grpSp>
      <p:sp>
        <p:nvSpPr>
          <p:cNvPr id="47125" name="Text Box 21"/>
          <p:cNvSpPr txBox="1">
            <a:spLocks noChangeArrowheads="1"/>
          </p:cNvSpPr>
          <p:nvPr/>
        </p:nvSpPr>
        <p:spPr bwMode="auto">
          <a:xfrm>
            <a:off x="4211638" y="1557338"/>
            <a:ext cx="1512887" cy="457200"/>
          </a:xfrm>
          <a:prstGeom prst="rect">
            <a:avLst/>
          </a:prstGeom>
          <a:solidFill>
            <a:srgbClr val="C7E0A8">
              <a:alpha val="52156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00000"/>
                </a:solidFill>
                <a:latin typeface="Franklin Gothic Book" pitchFamily="34" charset="0"/>
              </a:rPr>
              <a:t>Хараппа </a:t>
            </a:r>
          </a:p>
        </p:txBody>
      </p:sp>
      <p:sp>
        <p:nvSpPr>
          <p:cNvPr id="47126" name="Text Box 22"/>
          <p:cNvSpPr txBox="1">
            <a:spLocks noChangeArrowheads="1"/>
          </p:cNvSpPr>
          <p:nvPr/>
        </p:nvSpPr>
        <p:spPr bwMode="auto">
          <a:xfrm>
            <a:off x="2268538" y="2565400"/>
            <a:ext cx="2520950" cy="396875"/>
          </a:xfrm>
          <a:prstGeom prst="rect">
            <a:avLst/>
          </a:prstGeom>
          <a:solidFill>
            <a:srgbClr val="C7E0A8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00000"/>
                </a:solidFill>
                <a:latin typeface="Franklin Gothic Book" pitchFamily="34" charset="0"/>
              </a:rPr>
              <a:t>Мохенджо- Даро</a:t>
            </a:r>
          </a:p>
        </p:txBody>
      </p:sp>
      <p:sp>
        <p:nvSpPr>
          <p:cNvPr id="47123" name="AutoShape 19"/>
          <p:cNvSpPr>
            <a:spLocks noChangeArrowheads="1"/>
          </p:cNvSpPr>
          <p:nvPr/>
        </p:nvSpPr>
        <p:spPr bwMode="auto">
          <a:xfrm>
            <a:off x="2987675" y="2205038"/>
            <a:ext cx="287338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399" y="10800"/>
                </a:moveTo>
                <a:cubicBezTo>
                  <a:pt x="7399" y="12678"/>
                  <a:pt x="8922" y="14201"/>
                  <a:pt x="10800" y="14201"/>
                </a:cubicBezTo>
                <a:cubicBezTo>
                  <a:pt x="12678" y="14201"/>
                  <a:pt x="14201" y="12678"/>
                  <a:pt x="14201" y="10800"/>
                </a:cubicBezTo>
                <a:cubicBezTo>
                  <a:pt x="14201" y="8922"/>
                  <a:pt x="12678" y="7399"/>
                  <a:pt x="10800" y="7399"/>
                </a:cubicBezTo>
                <a:cubicBezTo>
                  <a:pt x="8922" y="7399"/>
                  <a:pt x="7399" y="8922"/>
                  <a:pt x="7399" y="10800"/>
                </a:cubicBezTo>
                <a:close/>
              </a:path>
            </a:pathLst>
          </a:custGeom>
          <a:solidFill>
            <a:srgbClr val="C00000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47124" name="AutoShape 20"/>
          <p:cNvSpPr>
            <a:spLocks noChangeArrowheads="1"/>
          </p:cNvSpPr>
          <p:nvPr/>
        </p:nvSpPr>
        <p:spPr bwMode="auto">
          <a:xfrm>
            <a:off x="3924300" y="1916113"/>
            <a:ext cx="287338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399" y="10800"/>
                </a:moveTo>
                <a:cubicBezTo>
                  <a:pt x="7399" y="12678"/>
                  <a:pt x="8922" y="14201"/>
                  <a:pt x="10800" y="14201"/>
                </a:cubicBezTo>
                <a:cubicBezTo>
                  <a:pt x="12678" y="14201"/>
                  <a:pt x="14201" y="12678"/>
                  <a:pt x="14201" y="10800"/>
                </a:cubicBezTo>
                <a:cubicBezTo>
                  <a:pt x="14201" y="8922"/>
                  <a:pt x="12678" y="7399"/>
                  <a:pt x="10800" y="7399"/>
                </a:cubicBezTo>
                <a:cubicBezTo>
                  <a:pt x="8922" y="7399"/>
                  <a:pt x="7399" y="8922"/>
                  <a:pt x="7399" y="10800"/>
                </a:cubicBezTo>
                <a:close/>
              </a:path>
            </a:pathLst>
          </a:custGeom>
          <a:solidFill>
            <a:srgbClr val="C00000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47134" name="Rectangle 3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" y="55563"/>
            <a:ext cx="8259763" cy="1017587"/>
          </a:xfrm>
          <a:prstGeom prst="rect">
            <a:avLst/>
          </a:prstGeom>
          <a:noFill/>
        </p:spPr>
      </p:pic>
      <p:pic>
        <p:nvPicPr>
          <p:cNvPr id="23559" name="Picture 13" descr="Мохенджодаро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286125"/>
            <a:ext cx="2449513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3560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1052513"/>
            <a:ext cx="2952750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5" grpId="0" animBg="1"/>
      <p:bldP spid="47126" grpId="0" animBg="1"/>
      <p:bldP spid="47123" grpId="0" animBg="1"/>
      <p:bldP spid="471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3"/>
          <p:cNvSpPr txBox="1">
            <a:spLocks noChangeArrowheads="1"/>
          </p:cNvSpPr>
          <p:nvPr/>
        </p:nvSpPr>
        <p:spPr bwMode="auto">
          <a:xfrm>
            <a:off x="4767263" y="18383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7650" name="Rectangle 10"/>
          <p:cNvSpPr>
            <a:spLocks noChangeArrowheads="1"/>
          </p:cNvSpPr>
          <p:nvPr/>
        </p:nvSpPr>
        <p:spPr bwMode="auto">
          <a:xfrm>
            <a:off x="5148263" y="4868863"/>
            <a:ext cx="24765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>
                <a:latin typeface="Franklin Gothic Book" pitchFamily="34" charset="0"/>
              </a:rPr>
              <a:t>.</a:t>
            </a:r>
          </a:p>
          <a:p>
            <a:pPr eaLnBrk="0" hangingPunct="0"/>
            <a:endParaRPr lang="ru-RU">
              <a:latin typeface="Franklin Gothic Book" pitchFamily="34" charset="0"/>
            </a:endParaRPr>
          </a:p>
        </p:txBody>
      </p:sp>
      <p:pic>
        <p:nvPicPr>
          <p:cNvPr id="7" name="Text Box 1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128588"/>
            <a:ext cx="8315325" cy="865187"/>
          </a:xfrm>
          <a:prstGeom prst="rect">
            <a:avLst/>
          </a:prstGeom>
          <a:noFill/>
        </p:spPr>
      </p:pic>
      <p:pic>
        <p:nvPicPr>
          <p:cNvPr id="24580" name="Picture 33" descr="Индия 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098550"/>
            <a:ext cx="460851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27653" name="Text Box 9"/>
          <p:cNvSpPr txBox="1">
            <a:spLocks noChangeArrowheads="1"/>
          </p:cNvSpPr>
          <p:nvPr/>
        </p:nvSpPr>
        <p:spPr bwMode="auto">
          <a:xfrm rot="1395308">
            <a:off x="4140200" y="3573463"/>
            <a:ext cx="720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latin typeface="Times New Roman" pitchFamily="18" charset="0"/>
              </a:rPr>
              <a:t>Ганг</a:t>
            </a:r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2627313" y="1557338"/>
            <a:ext cx="2089150" cy="1368425"/>
            <a:chOff x="1927" y="754"/>
            <a:chExt cx="1316" cy="862"/>
          </a:xfrm>
        </p:grpSpPr>
        <p:sp>
          <p:nvSpPr>
            <p:cNvPr id="27668" name="Line 26"/>
            <p:cNvSpPr>
              <a:spLocks noChangeShapeType="1"/>
            </p:cNvSpPr>
            <p:nvPr/>
          </p:nvSpPr>
          <p:spPr bwMode="auto">
            <a:xfrm flipH="1">
              <a:off x="1927" y="799"/>
              <a:ext cx="1271" cy="4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9" name="Line 27"/>
            <p:cNvSpPr>
              <a:spLocks noChangeShapeType="1"/>
            </p:cNvSpPr>
            <p:nvPr/>
          </p:nvSpPr>
          <p:spPr bwMode="auto">
            <a:xfrm flipH="1">
              <a:off x="3061" y="754"/>
              <a:ext cx="182" cy="8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0" name="Line 28"/>
            <p:cNvSpPr>
              <a:spLocks noChangeShapeType="1"/>
            </p:cNvSpPr>
            <p:nvPr/>
          </p:nvSpPr>
          <p:spPr bwMode="auto">
            <a:xfrm flipH="1">
              <a:off x="2925" y="799"/>
              <a:ext cx="272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2916238" y="1196975"/>
            <a:ext cx="2454275" cy="2208213"/>
            <a:chOff x="2109" y="618"/>
            <a:chExt cx="1546" cy="1391"/>
          </a:xfrm>
        </p:grpSpPr>
        <p:pic>
          <p:nvPicPr>
            <p:cNvPr id="27661" name="Picture 38" descr="лощадь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757826" flipH="1">
              <a:off x="2653" y="618"/>
              <a:ext cx="412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2" name="Picture 39" descr="лощадь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254449" flipH="1">
              <a:off x="2336" y="1434"/>
              <a:ext cx="456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3" name="Picture 40" descr="лощадь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9981187" flipH="1">
              <a:off x="2562" y="1026"/>
              <a:ext cx="412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4" name="Picture 41" descr="лощадь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616628" flipH="1">
              <a:off x="3243" y="1525"/>
              <a:ext cx="412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5" name="Picture 42" descr="лощадь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9894440" flipH="1">
              <a:off x="3152" y="1253"/>
              <a:ext cx="412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6" name="Picture 44" descr="лощадь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172199">
              <a:off x="2109" y="663"/>
              <a:ext cx="544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7" name="Picture 45" descr="лощадь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279310">
              <a:off x="2744" y="1616"/>
              <a:ext cx="544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Picture 46" descr="лощадь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819134">
            <a:off x="4572000" y="1125538"/>
            <a:ext cx="8636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 Box 47"/>
          <p:cNvSpPr txBox="1">
            <a:spLocks noChangeArrowheads="1"/>
          </p:cNvSpPr>
          <p:nvPr/>
        </p:nvSpPr>
        <p:spPr bwMode="auto">
          <a:xfrm>
            <a:off x="6049963" y="1573213"/>
            <a:ext cx="2808287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10363"/>
                </a:solidFill>
                <a:latin typeface="Times New Roman" pitchFamily="18" charset="0"/>
              </a:rPr>
              <a:t>Племена ариев пригнали  с собой табуны лошадей и расселились в долинах рек, оттесняя местное население.</a:t>
            </a:r>
          </a:p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10363"/>
                </a:solidFill>
                <a:latin typeface="Times New Roman" pitchFamily="18" charset="0"/>
              </a:rPr>
              <a:t>Возникли новые города и государства</a:t>
            </a:r>
          </a:p>
        </p:txBody>
      </p:sp>
      <p:pic>
        <p:nvPicPr>
          <p:cNvPr id="36" name="Прямоугольник 3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1888" y="871538"/>
            <a:ext cx="2438400" cy="536575"/>
          </a:xfrm>
          <a:prstGeom prst="rect">
            <a:avLst/>
          </a:prstGeom>
          <a:noFill/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62588" y="4078288"/>
            <a:ext cx="3455987" cy="2163762"/>
          </a:xfrm>
          <a:prstGeom prst="rect">
            <a:avLst/>
          </a:prstGeom>
          <a:noFill/>
        </p:spPr>
      </p:pic>
      <p:pic>
        <p:nvPicPr>
          <p:cNvPr id="23564" name="Picture 4" descr="arkaim_bi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71550" y="4292600"/>
            <a:ext cx="4175125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5"/>
          <p:cNvSpPr txBox="1">
            <a:spLocks noChangeArrowheads="1"/>
          </p:cNvSpPr>
          <p:nvPr/>
        </p:nvSpPr>
        <p:spPr bwMode="auto">
          <a:xfrm>
            <a:off x="250825" y="1125538"/>
            <a:ext cx="4321175" cy="5472112"/>
          </a:xfrm>
          <a:prstGeom prst="rect">
            <a:avLst/>
          </a:prstGeom>
          <a:noFill/>
          <a:ln w="9525">
            <a:solidFill>
              <a:srgbClr val="FBF1E9"/>
            </a:solidFill>
            <a:miter lim="800000"/>
            <a:headEnd/>
            <a:tailEnd/>
          </a:ln>
        </p:spPr>
        <p:txBody>
          <a:bodyPr/>
          <a:lstStyle/>
          <a:p>
            <a:pPr marL="547688" indent="-411163">
              <a:lnSpc>
                <a:spcPct val="70000"/>
              </a:lnSpc>
              <a:spcBef>
                <a:spcPct val="20000"/>
              </a:spcBef>
              <a:buClr>
                <a:srgbClr val="000000"/>
              </a:buClr>
              <a:buSzPct val="65000"/>
            </a:pPr>
            <a:r>
              <a:rPr lang="ru-RU" sz="2400" b="1">
                <a:solidFill>
                  <a:srgbClr val="C00000"/>
                </a:solidFill>
                <a:latin typeface="Franklin Gothic Book" pitchFamily="34" charset="0"/>
              </a:rPr>
              <a:t>                Индуизм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5435600" y="1125538"/>
            <a:ext cx="3246438" cy="3673475"/>
          </a:xfrm>
          <a:prstGeom prst="rect">
            <a:avLst/>
          </a:prstGeom>
          <a:noFill/>
          <a:ln w="9525">
            <a:solidFill>
              <a:srgbClr val="FBF1E9"/>
            </a:solidFill>
            <a:miter lim="800000"/>
            <a:headEnd/>
            <a:tailEnd/>
          </a:ln>
        </p:spPr>
        <p:txBody>
          <a:bodyPr/>
          <a:lstStyle/>
          <a:p>
            <a:pPr marL="548640" indent="-411480"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2400" b="1">
                <a:solidFill>
                  <a:srgbClr val="C00000"/>
                </a:solidFill>
                <a:latin typeface="+mn-lt"/>
              </a:rPr>
              <a:t>Буддизм </a:t>
            </a:r>
          </a:p>
        </p:txBody>
      </p:sp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971550" y="1484313"/>
            <a:ext cx="2719388" cy="430212"/>
          </a:xfrm>
          <a:prstGeom prst="rect">
            <a:avLst/>
          </a:prstGeom>
          <a:solidFill>
            <a:srgbClr val="FFFF99"/>
          </a:solidFill>
          <a:ln w="9525">
            <a:solidFill>
              <a:srgbClr val="FBF1E9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ru-RU" sz="2400">
                <a:solidFill>
                  <a:srgbClr val="C00000"/>
                </a:solidFill>
                <a:latin typeface="Franklin Gothic Book" pitchFamily="34" charset="0"/>
              </a:rPr>
              <a:t>  </a:t>
            </a:r>
            <a:r>
              <a:rPr lang="en-US" sz="2400">
                <a:solidFill>
                  <a:srgbClr val="C00000"/>
                </a:solidFill>
                <a:latin typeface="Franklin Gothic Book" pitchFamily="34" charset="0"/>
              </a:rPr>
              <a:t>III</a:t>
            </a:r>
            <a:r>
              <a:rPr lang="ru-RU" sz="2400">
                <a:solidFill>
                  <a:srgbClr val="C00000"/>
                </a:solidFill>
                <a:latin typeface="Franklin Gothic Book" pitchFamily="34" charset="0"/>
              </a:rPr>
              <a:t>- </a:t>
            </a:r>
            <a:r>
              <a:rPr lang="en-US" sz="2400">
                <a:solidFill>
                  <a:srgbClr val="C00000"/>
                </a:solidFill>
                <a:latin typeface="Franklin Gothic Book" pitchFamily="34" charset="0"/>
              </a:rPr>
              <a:t>I</a:t>
            </a:r>
            <a:r>
              <a:rPr lang="ru-RU">
                <a:solidFill>
                  <a:srgbClr val="C00000"/>
                </a:solidFill>
                <a:latin typeface="Franklin Gothic Book" pitchFamily="34" charset="0"/>
              </a:rPr>
              <a:t> </a:t>
            </a:r>
            <a:r>
              <a:rPr lang="ru-RU" sz="2400">
                <a:solidFill>
                  <a:srgbClr val="C00000"/>
                </a:solidFill>
                <a:latin typeface="Franklin Gothic Book" pitchFamily="34" charset="0"/>
              </a:rPr>
              <a:t>тыс. до н. э. </a:t>
            </a:r>
          </a:p>
        </p:txBody>
      </p:sp>
      <p:sp>
        <p:nvSpPr>
          <p:cNvPr id="28676" name="Rectangle 15"/>
          <p:cNvSpPr>
            <a:spLocks noChangeArrowheads="1"/>
          </p:cNvSpPr>
          <p:nvPr/>
        </p:nvSpPr>
        <p:spPr bwMode="auto">
          <a:xfrm>
            <a:off x="5724525" y="1484313"/>
            <a:ext cx="2928938" cy="4572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Franklin Gothic Book" pitchFamily="34" charset="0"/>
              </a:rPr>
              <a:t>VI – V </a:t>
            </a:r>
            <a:r>
              <a:rPr lang="ru-RU" sz="2400" b="1">
                <a:solidFill>
                  <a:srgbClr val="C00000"/>
                </a:solidFill>
                <a:latin typeface="Franklin Gothic Book" pitchFamily="34" charset="0"/>
              </a:rPr>
              <a:t>века до н. э.</a:t>
            </a:r>
          </a:p>
        </p:txBody>
      </p:sp>
      <p:grpSp>
        <p:nvGrpSpPr>
          <p:cNvPr id="28677" name="Group 18"/>
          <p:cNvGrpSpPr>
            <a:grpSpLocks/>
          </p:cNvGrpSpPr>
          <p:nvPr/>
        </p:nvGrpSpPr>
        <p:grpSpPr bwMode="auto">
          <a:xfrm>
            <a:off x="4500563" y="1125538"/>
            <a:ext cx="863600" cy="576262"/>
            <a:chOff x="2835" y="799"/>
            <a:chExt cx="544" cy="363"/>
          </a:xfrm>
        </p:grpSpPr>
        <p:sp>
          <p:nvSpPr>
            <p:cNvPr id="28688" name="Line 16"/>
            <p:cNvSpPr>
              <a:spLocks noChangeShapeType="1"/>
            </p:cNvSpPr>
            <p:nvPr/>
          </p:nvSpPr>
          <p:spPr bwMode="auto">
            <a:xfrm>
              <a:off x="3107" y="799"/>
              <a:ext cx="0" cy="363"/>
            </a:xfrm>
            <a:prstGeom prst="line">
              <a:avLst/>
            </a:prstGeom>
            <a:noFill/>
            <a:ln w="76200" cmpd="tri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9" name="Line 17"/>
            <p:cNvSpPr>
              <a:spLocks noChangeShapeType="1"/>
            </p:cNvSpPr>
            <p:nvPr/>
          </p:nvSpPr>
          <p:spPr bwMode="auto">
            <a:xfrm>
              <a:off x="2835" y="1162"/>
              <a:ext cx="544" cy="0"/>
            </a:xfrm>
            <a:prstGeom prst="line">
              <a:avLst/>
            </a:prstGeom>
            <a:noFill/>
            <a:ln w="76200" cmpd="tri">
              <a:solidFill>
                <a:srgbClr val="008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71450"/>
            <a:ext cx="5570538" cy="1066800"/>
          </a:xfrm>
          <a:prstGeom prst="rect">
            <a:avLst/>
          </a:prstGeom>
          <a:noFill/>
        </p:spPr>
      </p:pic>
      <p:sp>
        <p:nvSpPr>
          <p:cNvPr id="28679" name="Rectangle 17"/>
          <p:cNvSpPr>
            <a:spLocks noChangeArrowheads="1"/>
          </p:cNvSpPr>
          <p:nvPr/>
        </p:nvSpPr>
        <p:spPr bwMode="auto">
          <a:xfrm>
            <a:off x="179388" y="2060575"/>
            <a:ext cx="20161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C20E0A"/>
                </a:solidFill>
                <a:latin typeface="Franklin Gothic Book" pitchFamily="34" charset="0"/>
              </a:rPr>
              <a:t>Бог Шива -    повелитель</a:t>
            </a:r>
          </a:p>
          <a:p>
            <a:r>
              <a:rPr lang="ru-RU" sz="1400" b="1">
                <a:solidFill>
                  <a:srgbClr val="C20E0A"/>
                </a:solidFill>
                <a:latin typeface="Franklin Gothic Book" pitchFamily="34" charset="0"/>
              </a:rPr>
              <a:t>зверей и царь танца.</a:t>
            </a:r>
          </a:p>
        </p:txBody>
      </p:sp>
      <p:sp>
        <p:nvSpPr>
          <p:cNvPr id="28680" name="Rectangle 19"/>
          <p:cNvSpPr>
            <a:spLocks noChangeArrowheads="1"/>
          </p:cNvSpPr>
          <p:nvPr/>
        </p:nvSpPr>
        <p:spPr bwMode="auto">
          <a:xfrm>
            <a:off x="179388" y="3141663"/>
            <a:ext cx="18351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C00000"/>
                </a:solidFill>
                <a:latin typeface="Franklin Gothic Book" pitchFamily="34" charset="0"/>
              </a:rPr>
              <a:t>Главный бог Брахма − </a:t>
            </a:r>
          </a:p>
          <a:p>
            <a:r>
              <a:rPr lang="ru-RU" sz="1400" b="1">
                <a:solidFill>
                  <a:srgbClr val="C00000"/>
                </a:solidFill>
                <a:latin typeface="Franklin Gothic Book" pitchFamily="34" charset="0"/>
              </a:rPr>
              <a:t>творец и правитель мира, отец богов и людей.</a:t>
            </a:r>
          </a:p>
        </p:txBody>
      </p:sp>
      <p:pic>
        <p:nvPicPr>
          <p:cNvPr id="25610" name="Picture 11" descr="http://4.bp.blogspot.com/_uJCHGvIp3BA/S2EHsHygv5I/AAAAAAAAAP0/9qq8QkaYcOY/s400/lord-brahma-phot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3143250"/>
            <a:ext cx="1303337" cy="1728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682" name="Rectangle 21"/>
          <p:cNvSpPr>
            <a:spLocks noChangeArrowheads="1"/>
          </p:cNvSpPr>
          <p:nvPr/>
        </p:nvSpPr>
        <p:spPr bwMode="auto">
          <a:xfrm>
            <a:off x="357188" y="5357813"/>
            <a:ext cx="16573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C00000"/>
                </a:solidFill>
                <a:latin typeface="Franklin Gothic Book" pitchFamily="34" charset="0"/>
              </a:rPr>
              <a:t>Бог Вишну − хранитель Вселенной, защитник и покровитель людей.</a:t>
            </a:r>
            <a:r>
              <a:rPr lang="ru-RU">
                <a:latin typeface="Franklin Gothic Book" pitchFamily="34" charset="0"/>
              </a:rPr>
              <a:t> </a:t>
            </a:r>
          </a:p>
        </p:txBody>
      </p:sp>
      <p:sp>
        <p:nvSpPr>
          <p:cNvPr id="28683" name="Rectangle 23"/>
          <p:cNvSpPr>
            <a:spLocks noChangeArrowheads="1"/>
          </p:cNvSpPr>
          <p:nvPr/>
        </p:nvSpPr>
        <p:spPr bwMode="auto">
          <a:xfrm>
            <a:off x="5327650" y="2420938"/>
            <a:ext cx="38163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C00000"/>
                </a:solidFill>
                <a:latin typeface="Franklin Gothic Book" pitchFamily="34" charset="0"/>
              </a:rPr>
              <a:t>Основатель религии - </a:t>
            </a:r>
          </a:p>
          <a:p>
            <a:pPr algn="ctr"/>
            <a:r>
              <a:rPr lang="ru-RU" sz="1600" b="1">
                <a:solidFill>
                  <a:srgbClr val="C00000"/>
                </a:solidFill>
                <a:latin typeface="Franklin Gothic Book" pitchFamily="34" charset="0"/>
              </a:rPr>
              <a:t>Будда - принц Гаутама, </a:t>
            </a:r>
          </a:p>
          <a:p>
            <a:pPr algn="ctr"/>
            <a:r>
              <a:rPr lang="ru-RU" sz="1600" b="1">
                <a:solidFill>
                  <a:srgbClr val="C00000"/>
                </a:solidFill>
                <a:latin typeface="Franklin Gothic Book" pitchFamily="34" charset="0"/>
              </a:rPr>
              <a:t>жил в  </a:t>
            </a:r>
            <a:r>
              <a:rPr lang="en-US" sz="1600" b="1">
                <a:solidFill>
                  <a:srgbClr val="C00000"/>
                </a:solidFill>
                <a:latin typeface="Franklin Gothic Book" pitchFamily="34" charset="0"/>
              </a:rPr>
              <a:t>VI</a:t>
            </a:r>
            <a:r>
              <a:rPr lang="ru-RU" sz="1600" b="1">
                <a:solidFill>
                  <a:srgbClr val="C00000"/>
                </a:solidFill>
                <a:latin typeface="Franklin Gothic Book" pitchFamily="34" charset="0"/>
              </a:rPr>
              <a:t> в. до н.э.</a:t>
            </a:r>
          </a:p>
        </p:txBody>
      </p:sp>
      <p:sp>
        <p:nvSpPr>
          <p:cNvPr id="28684" name="Rectangle 25"/>
          <p:cNvSpPr>
            <a:spLocks noChangeArrowheads="1"/>
          </p:cNvSpPr>
          <p:nvPr/>
        </p:nvSpPr>
        <p:spPr bwMode="auto">
          <a:xfrm>
            <a:off x="6286500" y="5857875"/>
            <a:ext cx="892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Franklin Gothic Book" pitchFamily="34" charset="0"/>
              </a:rPr>
              <a:t>Будда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000250"/>
            <a:ext cx="11620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63" y="4500563"/>
            <a:ext cx="13620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25" y="3357563"/>
            <a:ext cx="2636838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xtBox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175" y="669925"/>
            <a:ext cx="8521700" cy="2433638"/>
          </a:xfrm>
          <a:prstGeom prst="rect">
            <a:avLst/>
          </a:prstGeom>
          <a:noFill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3500438"/>
            <a:ext cx="1571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071813" y="3500438"/>
            <a:ext cx="5357812" cy="17541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>
                <a:solidFill>
                  <a:srgbClr val="010363"/>
                </a:solidFill>
                <a:latin typeface="Times New Roman" pitchFamily="18" charset="0"/>
              </a:rPr>
              <a:t>Просмотр видеофильма  </a:t>
            </a:r>
            <a:r>
              <a:rPr lang="ru-RU" sz="3600" b="1">
                <a:solidFill>
                  <a:srgbClr val="0000FF"/>
                </a:solidFill>
              </a:rPr>
              <a:t>Будда Гаутама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00FF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700" name="Прямоугольник 9"/>
          <p:cNvSpPr>
            <a:spLocks noChangeArrowheads="1"/>
          </p:cNvSpPr>
          <p:nvPr/>
        </p:nvSpPr>
        <p:spPr bwMode="auto">
          <a:xfrm>
            <a:off x="3571875" y="4572000"/>
            <a:ext cx="4572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Franklin Gothic Book" pitchFamily="34" charset="0"/>
                <a:hlinkClick r:id="rId4"/>
              </a:rPr>
              <a:t>http://www.youtube.com/watch?feature=player_embedded&amp;v=YcGojJ3wjTM</a:t>
            </a:r>
            <a:r>
              <a:rPr lang="en-US">
                <a:latin typeface="Franklin Gothic Book" pitchFamily="34" charset="0"/>
                <a:hlinkClick r:id="rId4"/>
              </a:rPr>
              <a:t>#</a:t>
            </a:r>
            <a:r>
              <a:rPr lang="en-US">
                <a:latin typeface="Franklin Gothic Book" pitchFamily="34" charset="0"/>
              </a:rPr>
              <a:t>!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357188" y="357188"/>
            <a:ext cx="8501062" cy="6070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  Принц Гаутама покинул дворец и стал отшельником, чтобы найти путь к прекращению страданий.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6600CC"/>
              </a:solidFill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          И ему открылись </a:t>
            </a:r>
            <a:r>
              <a:rPr lang="ru-RU" sz="2800" b="1" u="sng" dirty="0">
                <a:solidFill>
                  <a:srgbClr val="6600CC"/>
                </a:solidFill>
                <a:latin typeface="Times New Roman" pitchFamily="18" charset="0"/>
              </a:rPr>
              <a:t>4 благородные истины: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Все в мире страдают;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Причина страдания – желание человека, его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 стремление к приятному;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Может быть достигнуто состояние, свободное от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 страдания – Нирвана;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Существуют пути достижения нирваны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 мудрость, правильное поведение, отказ от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>
                <a:solidFill>
                  <a:srgbClr val="6600CC"/>
                </a:solidFill>
                <a:latin typeface="Times New Roman" pitchFamily="18" charset="0"/>
              </a:rPr>
              <a:t> насилия в любой форме, совершенствование души.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14313"/>
            <a:ext cx="8686800" cy="28813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C20E0A"/>
                </a:solidFill>
              </a:rPr>
              <a:t>   </a:t>
            </a:r>
            <a:r>
              <a:rPr lang="ru-RU" dirty="0" smtClean="0">
                <a:solidFill>
                  <a:srgbClr val="C20E0A"/>
                </a:solidFill>
                <a:latin typeface="Times New Roman" pitchFamily="18" charset="0"/>
              </a:rPr>
              <a:t>До Будды были другие религии с единым богом: </a:t>
            </a:r>
            <a:r>
              <a:rPr lang="ru-RU" dirty="0" err="1" smtClean="0">
                <a:solidFill>
                  <a:srgbClr val="C20E0A"/>
                </a:solidFill>
                <a:latin typeface="Times New Roman" pitchFamily="18" charset="0"/>
              </a:rPr>
              <a:t>Атон</a:t>
            </a:r>
            <a:r>
              <a:rPr lang="ru-RU" dirty="0" smtClean="0">
                <a:solidFill>
                  <a:srgbClr val="C20E0A"/>
                </a:solidFill>
                <a:latin typeface="Times New Roman" pitchFamily="18" charset="0"/>
              </a:rPr>
              <a:t>- в Египте, Яхве- в Палестине, Ахурамазда- в Иране.</a:t>
            </a:r>
          </a:p>
          <a:p>
            <a:pPr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C20E0A"/>
                </a:solidFill>
                <a:latin typeface="Times New Roman" pitchFamily="18" charset="0"/>
              </a:rPr>
              <a:t>   Почему из них только буддизм называют мировой религией?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>
              <a:solidFill>
                <a:srgbClr val="C20E0A"/>
              </a:solidFill>
              <a:latin typeface="Times New Roman" pitchFamily="18" charset="0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14313" y="3143250"/>
            <a:ext cx="7921625" cy="35036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err="1">
                <a:solidFill>
                  <a:srgbClr val="010363"/>
                </a:solidFill>
                <a:latin typeface="Times New Roman" pitchFamily="18" charset="0"/>
              </a:rPr>
              <a:t>Атон</a:t>
            </a:r>
            <a:r>
              <a:rPr lang="ru-RU" sz="3200" dirty="0">
                <a:solidFill>
                  <a:srgbClr val="010363"/>
                </a:solidFill>
                <a:latin typeface="Times New Roman" pitchFamily="18" charset="0"/>
              </a:rPr>
              <a:t>, Яхве, Ахурамазда объявлялись богами </a:t>
            </a:r>
            <a:r>
              <a:rPr lang="ru-RU" sz="3200" b="1" u="sng" dirty="0">
                <a:solidFill>
                  <a:srgbClr val="010363"/>
                </a:solidFill>
                <a:latin typeface="Times New Roman" pitchFamily="18" charset="0"/>
              </a:rPr>
              <a:t>одного</a:t>
            </a:r>
            <a:r>
              <a:rPr lang="ru-RU" sz="3200" dirty="0">
                <a:solidFill>
                  <a:srgbClr val="010363"/>
                </a:solidFill>
                <a:latin typeface="Times New Roman" pitchFamily="18" charset="0"/>
              </a:rPr>
              <a:t> избранного народа. Учение Будды впервые было адресовано </a:t>
            </a:r>
            <a:r>
              <a:rPr lang="ru-RU" sz="3200" b="1" u="sng" dirty="0">
                <a:solidFill>
                  <a:srgbClr val="010363"/>
                </a:solidFill>
                <a:latin typeface="Times New Roman" pitchFamily="18" charset="0"/>
              </a:rPr>
              <a:t>всем</a:t>
            </a:r>
            <a:r>
              <a:rPr lang="ru-RU" sz="3200" dirty="0">
                <a:solidFill>
                  <a:srgbClr val="010363"/>
                </a:solidFill>
                <a:latin typeface="Times New Roman" pitchFamily="18" charset="0"/>
              </a:rPr>
              <a:t> жителям Индии, а потом всему человечеству. Буддизм  мог принять </a:t>
            </a:r>
            <a:r>
              <a:rPr lang="ru-RU" sz="3200" b="1" u="sng" dirty="0">
                <a:solidFill>
                  <a:srgbClr val="010363"/>
                </a:solidFill>
                <a:latin typeface="Times New Roman" pitchFamily="18" charset="0"/>
              </a:rPr>
              <a:t>любой человек</a:t>
            </a:r>
            <a:r>
              <a:rPr lang="ru-RU" sz="3200" dirty="0">
                <a:solidFill>
                  <a:srgbClr val="010363"/>
                </a:solidFill>
                <a:latin typeface="Times New Roman" pitchFamily="18" charset="0"/>
              </a:rPr>
              <a:t> независимо от цвета кожи, языка, касты</a:t>
            </a:r>
            <a:r>
              <a:rPr lang="ru-RU" sz="3200" dirty="0">
                <a:solidFill>
                  <a:srgbClr val="6600CC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Проверим усвоенное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285875"/>
            <a:ext cx="8686800" cy="4525963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1.Назовите океан, который омывает полуостров Индостан: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А) Атлантический океан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Б) Тихий океан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В) Индийский океан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2.Священное животное, почитаемое в Индии</a:t>
            </a:r>
            <a:r>
              <a:rPr lang="ru-RU" dirty="0" smtClean="0"/>
              <a:t>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А) Лев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Б) Тигр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В) Корова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32771" name="Содержимое 5" descr="school_2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25" y="-428625"/>
            <a:ext cx="10858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412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Историю какой страны будем изучать?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1242468910_1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500188"/>
            <a:ext cx="2717800" cy="2038350"/>
          </a:xfrm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" name="Содержимое 5" descr="i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00563" y="1428750"/>
            <a:ext cx="3108325" cy="20716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38" y="4143375"/>
            <a:ext cx="257175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928688" y="3786188"/>
            <a:ext cx="11414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сахар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500688" y="3643313"/>
            <a:ext cx="925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вата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429375" y="5857875"/>
            <a:ext cx="2530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черный перец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500063"/>
            <a:ext cx="8686800" cy="4525962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3. </a:t>
            </a:r>
            <a:r>
              <a:rPr lang="ru-RU" b="1" dirty="0" smtClean="0"/>
              <a:t>Что из ниже перечисленного изобрели в Древней Индии: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А) Шахматы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Б) Папирус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В) Алфавит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4. </a:t>
            </a:r>
            <a:r>
              <a:rPr lang="ru-RU" b="1" dirty="0" smtClean="0"/>
              <a:t>Главным занятием жителей Древней Индии было: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А) Военное дело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Б) Рыболовство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В) Земледелие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33794" name="Содержимое 5" descr="school_2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3505200"/>
            <a:ext cx="1643063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714375" y="1071563"/>
            <a:ext cx="7839075" cy="47244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5.Одна из мировых религий, возникшая в Древней Индии: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А) Буддизм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Б) Христианство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В) Ислам</a:t>
            </a:r>
          </a:p>
          <a:p>
            <a:endParaRPr lang="ru-RU" smtClean="0"/>
          </a:p>
        </p:txBody>
      </p:sp>
      <p:pic>
        <p:nvPicPr>
          <p:cNvPr id="8" name="Содержимое 7" descr="93.gif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429000" y="4214813"/>
            <a:ext cx="2809875" cy="2071687"/>
          </a:xfrm>
        </p:spPr>
      </p:pic>
      <p:sp>
        <p:nvSpPr>
          <p:cNvPr id="34819" name="Прямоугольник 3"/>
          <p:cNvSpPr>
            <a:spLocks noChangeArrowheads="1"/>
          </p:cNvSpPr>
          <p:nvPr/>
        </p:nvSpPr>
        <p:spPr bwMode="auto">
          <a:xfrm>
            <a:off x="2500313" y="5286375"/>
            <a:ext cx="184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>
              <a:solidFill>
                <a:srgbClr val="0000FF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xtBox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95263"/>
            <a:ext cx="8509000" cy="1017587"/>
          </a:xfrm>
          <a:prstGeom prst="rect">
            <a:avLst/>
          </a:prstGeom>
          <a:noFill/>
        </p:spPr>
      </p:pic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1331913" y="1844675"/>
            <a:ext cx="68405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6600"/>
                </a:solidFill>
                <a:latin typeface="Times New Roman" pitchFamily="18" charset="0"/>
              </a:rPr>
              <a:t>Параграф 20</a:t>
            </a:r>
          </a:p>
          <a:p>
            <a:r>
              <a:rPr lang="ru-RU" sz="3600" b="1">
                <a:solidFill>
                  <a:srgbClr val="006600"/>
                </a:solidFill>
                <a:latin typeface="Times New Roman" pitchFamily="18" charset="0"/>
              </a:rPr>
              <a:t>Рабочая тетрадь </a:t>
            </a:r>
          </a:p>
          <a:p>
            <a:r>
              <a:rPr lang="ru-RU" sz="3600" b="1">
                <a:solidFill>
                  <a:srgbClr val="006600"/>
                </a:solidFill>
                <a:latin typeface="Times New Roman" pitchFamily="18" charset="0"/>
              </a:rPr>
              <a:t>ПРИРОДА И ЛЮДИ ДРЕВНЕЙ  ИНДИИ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Используемые источники</a:t>
            </a:r>
            <a:endParaRPr lang="ru-RU" dirty="0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Арсланова О.В. История Древнего мира.5 класс: Поурочные разработки.-М.:ВАКО,2011.-284с</a:t>
            </a:r>
          </a:p>
          <a:p>
            <a:r>
              <a:rPr lang="ru-RU" smtClean="0"/>
              <a:t>История Древнего мира: учебник для 5 класса общеобразовательных учреждений/Москва «Просвещение»  2012</a:t>
            </a:r>
          </a:p>
          <a:p>
            <a:r>
              <a:rPr lang="ru-RU" smtClean="0"/>
              <a:t> Интернет ресурсы: </a:t>
            </a:r>
          </a:p>
          <a:p>
            <a:r>
              <a:rPr lang="ru-RU" smtClean="0"/>
              <a:t>Википедия – </a:t>
            </a:r>
            <a:r>
              <a:rPr lang="en-US" smtClean="0"/>
              <a:t>http</a:t>
            </a:r>
            <a:r>
              <a:rPr lang="ru-RU" smtClean="0"/>
              <a:t>:\\</a:t>
            </a:r>
            <a:r>
              <a:rPr lang="en-US" smtClean="0"/>
              <a:t>wikipedia</a:t>
            </a:r>
            <a:r>
              <a:rPr lang="ru-RU" smtClean="0"/>
              <a:t>.</a:t>
            </a:r>
            <a:r>
              <a:rPr lang="en-US" smtClean="0"/>
              <a:t>ru</a:t>
            </a:r>
            <a:r>
              <a:rPr lang="ru-RU" smtClean="0">
                <a:latin typeface="Arial" charset="0"/>
              </a:rPr>
              <a:t> 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Источники рисунков</a:t>
            </a:r>
            <a:endParaRPr lang="ru-RU" dirty="0"/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100" i="1" u="sng" smtClean="0">
                <a:latin typeface="Arial" charset="0"/>
                <a:cs typeface="Arial" charset="0"/>
              </a:rPr>
              <a:t>Слайд 1</a:t>
            </a:r>
            <a:r>
              <a:rPr lang="ru-RU" sz="1100" smtClean="0">
                <a:latin typeface="Arial" charset="0"/>
                <a:cs typeface="Arial" charset="0"/>
              </a:rPr>
              <a:t> Будда </a:t>
            </a:r>
            <a:r>
              <a:rPr lang="en-US" sz="1100" u="sng" smtClean="0">
                <a:latin typeface="Arial" charset="0"/>
                <a:cs typeface="Arial" charset="0"/>
                <a:hlinkClick r:id="rId2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2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2"/>
              </a:rPr>
              <a:t>s</a:t>
            </a:r>
            <a:r>
              <a:rPr lang="ru-RU" sz="1100" u="sng" smtClean="0">
                <a:latin typeface="Arial" charset="0"/>
                <a:cs typeface="Arial" charset="0"/>
                <a:hlinkClick r:id="rId2"/>
              </a:rPr>
              <a:t>59.</a:t>
            </a:r>
            <a:r>
              <a:rPr lang="en-US" sz="1100" u="sng" smtClean="0">
                <a:latin typeface="Arial" charset="0"/>
                <a:cs typeface="Arial" charset="0"/>
                <a:hlinkClick r:id="rId2"/>
              </a:rPr>
              <a:t>radikal</a:t>
            </a:r>
            <a:r>
              <a:rPr lang="ru-RU" sz="1100" u="sng" smtClean="0">
                <a:latin typeface="Arial" charset="0"/>
                <a:cs typeface="Arial" charset="0"/>
                <a:hlinkClick r:id="rId2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2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2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2"/>
              </a:rPr>
              <a:t>i</a:t>
            </a:r>
            <a:r>
              <a:rPr lang="ru-RU" sz="1100" u="sng" smtClean="0">
                <a:latin typeface="Arial" charset="0"/>
                <a:cs typeface="Arial" charset="0"/>
                <a:hlinkClick r:id="rId2"/>
              </a:rPr>
              <a:t>164/0810/</a:t>
            </a:r>
            <a:r>
              <a:rPr lang="en-US" sz="1100" u="sng" smtClean="0">
                <a:latin typeface="Arial" charset="0"/>
                <a:cs typeface="Arial" charset="0"/>
                <a:hlinkClick r:id="rId2"/>
              </a:rPr>
              <a:t>a</a:t>
            </a:r>
            <a:r>
              <a:rPr lang="ru-RU" sz="1100" u="sng" smtClean="0">
                <a:latin typeface="Arial" charset="0"/>
                <a:cs typeface="Arial" charset="0"/>
                <a:hlinkClick r:id="rId2"/>
              </a:rPr>
              <a:t>4/</a:t>
            </a:r>
            <a:r>
              <a:rPr lang="en-US" sz="1100" u="sng" smtClean="0">
                <a:latin typeface="Arial" charset="0"/>
                <a:cs typeface="Arial" charset="0"/>
                <a:hlinkClick r:id="rId2"/>
              </a:rPr>
              <a:t>afe</a:t>
            </a:r>
            <a:r>
              <a:rPr lang="ru-RU" sz="1100" u="sng" smtClean="0">
                <a:latin typeface="Arial" charset="0"/>
                <a:cs typeface="Arial" charset="0"/>
                <a:hlinkClick r:id="rId2"/>
              </a:rPr>
              <a:t>757058818.</a:t>
            </a:r>
            <a:r>
              <a:rPr lang="en-US" sz="1100" u="sng" smtClean="0">
                <a:latin typeface="Arial" charset="0"/>
                <a:cs typeface="Arial" charset="0"/>
                <a:hlinkClick r:id="rId2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u="sng" smtClean="0">
                <a:latin typeface="Arial" charset="0"/>
                <a:cs typeface="Arial" charset="0"/>
              </a:rPr>
              <a:t>Слайд  2</a:t>
            </a:r>
            <a:r>
              <a:rPr lang="ru-RU" sz="1100" smtClean="0">
                <a:latin typeface="Arial" charset="0"/>
                <a:cs typeface="Arial" charset="0"/>
              </a:rPr>
              <a:t> сахар  </a:t>
            </a:r>
            <a:r>
              <a:rPr lang="en-US" sz="1100" u="sng" smtClean="0">
                <a:latin typeface="Arial" charset="0"/>
                <a:cs typeface="Arial" charset="0"/>
                <a:hlinkClick r:id="rId3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3"/>
              </a:rPr>
              <a:t>://21</a:t>
            </a:r>
            <a:r>
              <a:rPr lang="en-US" sz="1100" u="sng" smtClean="0">
                <a:latin typeface="Arial" charset="0"/>
                <a:cs typeface="Arial" charset="0"/>
                <a:hlinkClick r:id="rId3"/>
              </a:rPr>
              <a:t>region</a:t>
            </a:r>
            <a:r>
              <a:rPr lang="ru-RU" sz="1100" u="sng" smtClean="0">
                <a:latin typeface="Arial" charset="0"/>
                <a:cs typeface="Arial" charset="0"/>
                <a:hlinkClick r:id="rId3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3"/>
              </a:rPr>
              <a:t>org</a:t>
            </a:r>
            <a:r>
              <a:rPr lang="ru-RU" sz="1100" u="sng" smtClean="0">
                <a:latin typeface="Arial" charset="0"/>
                <a:cs typeface="Arial" charset="0"/>
                <a:hlinkClick r:id="rId3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3"/>
              </a:rPr>
              <a:t>uploads</a:t>
            </a:r>
            <a:r>
              <a:rPr lang="ru-RU" sz="1100" u="sng" smtClean="0">
                <a:latin typeface="Arial" charset="0"/>
                <a:cs typeface="Arial" charset="0"/>
                <a:hlinkClick r:id="rId3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3"/>
              </a:rPr>
              <a:t>posts</a:t>
            </a:r>
            <a:r>
              <a:rPr lang="ru-RU" sz="1100" u="sng" smtClean="0">
                <a:latin typeface="Arial" charset="0"/>
                <a:cs typeface="Arial" charset="0"/>
                <a:hlinkClick r:id="rId3"/>
              </a:rPr>
              <a:t>/2009-05/</a:t>
            </a:r>
            <a:r>
              <a:rPr lang="en-US" sz="1100" u="sng" smtClean="0">
                <a:latin typeface="Arial" charset="0"/>
                <a:cs typeface="Arial" charset="0"/>
                <a:hlinkClick r:id="rId3"/>
              </a:rPr>
              <a:t>thumbs</a:t>
            </a:r>
            <a:r>
              <a:rPr lang="ru-RU" sz="1100" u="sng" smtClean="0">
                <a:latin typeface="Arial" charset="0"/>
                <a:cs typeface="Arial" charset="0"/>
                <a:hlinkClick r:id="rId3"/>
              </a:rPr>
              <a:t>/1242468910_1.</a:t>
            </a:r>
            <a:r>
              <a:rPr lang="en-US" sz="1100" u="sng" smtClean="0">
                <a:latin typeface="Arial" charset="0"/>
                <a:cs typeface="Arial" charset="0"/>
                <a:hlinkClick r:id="rId3"/>
              </a:rPr>
              <a:t>jpg</a:t>
            </a:r>
            <a:r>
              <a:rPr lang="en-US" sz="1100" smtClean="0">
                <a:latin typeface="Arial" charset="0"/>
                <a:cs typeface="Arial" charset="0"/>
              </a:rPr>
              <a:t> 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Вата  </a:t>
            </a:r>
            <a:r>
              <a:rPr lang="en-US" sz="1100" u="sng" smtClean="0">
                <a:latin typeface="Arial" charset="0"/>
                <a:cs typeface="Arial" charset="0"/>
                <a:hlinkClick r:id="rId4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4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4"/>
              </a:rPr>
              <a:t>ooouventa</a:t>
            </a:r>
            <a:r>
              <a:rPr lang="ru-RU" sz="1100" u="sng" smtClean="0">
                <a:latin typeface="Arial" charset="0"/>
                <a:cs typeface="Arial" charset="0"/>
                <a:hlinkClick r:id="rId4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4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4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4"/>
              </a:rPr>
              <a:t>d</a:t>
            </a:r>
            <a:r>
              <a:rPr lang="ru-RU" sz="1100" u="sng" smtClean="0">
                <a:latin typeface="Arial" charset="0"/>
                <a:cs typeface="Arial" charset="0"/>
                <a:hlinkClick r:id="rId4"/>
              </a:rPr>
              <a:t>/50773/</a:t>
            </a:r>
            <a:r>
              <a:rPr lang="en-US" sz="1100" u="sng" smtClean="0">
                <a:latin typeface="Arial" charset="0"/>
                <a:cs typeface="Arial" charset="0"/>
                <a:hlinkClick r:id="rId4"/>
              </a:rPr>
              <a:t>d</a:t>
            </a:r>
            <a:r>
              <a:rPr lang="ru-RU" sz="1100" u="sng" smtClean="0">
                <a:latin typeface="Arial" charset="0"/>
                <a:cs typeface="Arial" charset="0"/>
                <a:hlinkClick r:id="rId4"/>
              </a:rPr>
              <a:t>/100.</a:t>
            </a:r>
            <a:r>
              <a:rPr lang="en-US" sz="1100" u="sng" smtClean="0">
                <a:latin typeface="Arial" charset="0"/>
                <a:cs typeface="Arial" charset="0"/>
                <a:hlinkClick r:id="rId4"/>
              </a:rPr>
              <a:t>jpg</a:t>
            </a:r>
            <a:r>
              <a:rPr lang="en-US" sz="1100" smtClean="0">
                <a:latin typeface="Arial" charset="0"/>
                <a:cs typeface="Arial" charset="0"/>
              </a:rPr>
              <a:t> 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Черный перец  </a:t>
            </a:r>
            <a:r>
              <a:rPr lang="en-US" sz="1100" u="sng" smtClean="0">
                <a:latin typeface="Arial" charset="0"/>
                <a:cs typeface="Arial" charset="0"/>
                <a:hlinkClick r:id="rId5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5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5"/>
              </a:rPr>
              <a:t>vse</a:t>
            </a:r>
            <a:r>
              <a:rPr lang="ru-RU" sz="1100" u="sng" smtClean="0">
                <a:latin typeface="Arial" charset="0"/>
                <a:cs typeface="Arial" charset="0"/>
                <a:hlinkClick r:id="rId5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5"/>
              </a:rPr>
              <a:t>prjanosti</a:t>
            </a:r>
            <a:r>
              <a:rPr lang="ru-RU" sz="1100" u="sng" smtClean="0">
                <a:latin typeface="Arial" charset="0"/>
                <a:cs typeface="Arial" charset="0"/>
                <a:hlinkClick r:id="rId5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5"/>
              </a:rPr>
              <a:t>ucoz</a:t>
            </a:r>
            <a:r>
              <a:rPr lang="ru-RU" sz="1100" u="sng" smtClean="0">
                <a:latin typeface="Arial" charset="0"/>
                <a:cs typeface="Arial" charset="0"/>
                <a:hlinkClick r:id="rId5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5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5"/>
              </a:rPr>
              <a:t>/_</a:t>
            </a:r>
            <a:r>
              <a:rPr lang="en-US" sz="1100" u="sng" smtClean="0">
                <a:latin typeface="Arial" charset="0"/>
                <a:cs typeface="Arial" charset="0"/>
                <a:hlinkClick r:id="rId5"/>
              </a:rPr>
              <a:t>ph</a:t>
            </a:r>
            <a:r>
              <a:rPr lang="ru-RU" sz="1100" u="sng" smtClean="0">
                <a:latin typeface="Arial" charset="0"/>
                <a:cs typeface="Arial" charset="0"/>
                <a:hlinkClick r:id="rId5"/>
              </a:rPr>
              <a:t>/1/2/609732595.</a:t>
            </a:r>
            <a:r>
              <a:rPr lang="en-US" sz="1100" u="sng" smtClean="0">
                <a:latin typeface="Arial" charset="0"/>
                <a:cs typeface="Arial" charset="0"/>
                <a:hlinkClick r:id="rId5"/>
              </a:rPr>
              <a:t>jpg</a:t>
            </a:r>
            <a:r>
              <a:rPr lang="en-US" sz="1100" smtClean="0">
                <a:latin typeface="Arial" charset="0"/>
                <a:cs typeface="Arial" charset="0"/>
              </a:rPr>
              <a:t> 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u="sng" smtClean="0">
                <a:latin typeface="Arial" charset="0"/>
                <a:cs typeface="Arial" charset="0"/>
              </a:rPr>
              <a:t>Слайд 3</a:t>
            </a:r>
            <a:r>
              <a:rPr lang="ru-RU" sz="1100" smtClean="0">
                <a:latin typeface="Arial" charset="0"/>
                <a:cs typeface="Arial" charset="0"/>
              </a:rPr>
              <a:t> чай </a:t>
            </a:r>
            <a:r>
              <a:rPr lang="en-US" sz="1100" u="sng" smtClean="0">
                <a:latin typeface="Arial" charset="0"/>
                <a:cs typeface="Arial" charset="0"/>
                <a:hlinkClick r:id="rId6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6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6"/>
              </a:rPr>
              <a:t>www</a:t>
            </a:r>
            <a:r>
              <a:rPr lang="ru-RU" sz="1100" u="sng" smtClean="0">
                <a:latin typeface="Arial" charset="0"/>
                <a:cs typeface="Arial" charset="0"/>
                <a:hlinkClick r:id="rId6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6"/>
              </a:rPr>
              <a:t>forumsostav</a:t>
            </a:r>
            <a:r>
              <a:rPr lang="ru-RU" sz="1100" u="sng" smtClean="0">
                <a:latin typeface="Arial" charset="0"/>
                <a:cs typeface="Arial" charset="0"/>
                <a:hlinkClick r:id="rId6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6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6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6"/>
              </a:rPr>
              <a:t>attachment</a:t>
            </a:r>
            <a:r>
              <a:rPr lang="ru-RU" sz="1100" u="sng" smtClean="0">
                <a:latin typeface="Arial" charset="0"/>
                <a:cs typeface="Arial" charset="0"/>
                <a:hlinkClick r:id="rId6"/>
              </a:rPr>
              <a:t>/488018/</a:t>
            </a:r>
            <a:r>
              <a:rPr lang="en-US" sz="1100" u="sng" smtClean="0">
                <a:latin typeface="Arial" charset="0"/>
                <a:cs typeface="Arial" charset="0"/>
                <a:hlinkClick r:id="rId6"/>
              </a:rPr>
              <a:t>old</a:t>
            </a:r>
            <a:r>
              <a:rPr lang="ru-RU" sz="1100" u="sng" smtClean="0">
                <a:latin typeface="Arial" charset="0"/>
                <a:cs typeface="Arial" charset="0"/>
                <a:hlinkClick r:id="rId6"/>
              </a:rPr>
              <a:t>_</a:t>
            </a:r>
            <a:r>
              <a:rPr lang="en-US" sz="1100" u="sng" smtClean="0">
                <a:latin typeface="Arial" charset="0"/>
                <a:cs typeface="Arial" charset="0"/>
                <a:hlinkClick r:id="rId6"/>
              </a:rPr>
              <a:t>indl</a:t>
            </a:r>
            <a:r>
              <a:rPr lang="ru-RU" sz="1100" u="sng" smtClean="0">
                <a:latin typeface="Arial" charset="0"/>
                <a:cs typeface="Arial" charset="0"/>
                <a:hlinkClick r:id="rId6"/>
              </a:rPr>
              <a:t>100_1</a:t>
            </a:r>
            <a:r>
              <a:rPr lang="en-US" sz="1100" u="sng" smtClean="0">
                <a:latin typeface="Arial" charset="0"/>
                <a:cs typeface="Arial" charset="0"/>
                <a:hlinkClick r:id="rId6"/>
              </a:rPr>
              <a:t>s</a:t>
            </a:r>
            <a:r>
              <a:rPr lang="ru-RU" sz="1100" u="sng" smtClean="0">
                <a:latin typeface="Arial" charset="0"/>
                <a:cs typeface="Arial" charset="0"/>
                <a:hlinkClick r:id="rId6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6"/>
              </a:rPr>
              <a:t>png</a:t>
            </a:r>
            <a:r>
              <a:rPr lang="en-US" sz="1100" smtClean="0">
                <a:latin typeface="Arial" charset="0"/>
                <a:cs typeface="Arial" charset="0"/>
              </a:rPr>
              <a:t> 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Книга Маугли  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img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fotki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yandex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get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/5705/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russianbooks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2007.1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fb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/0_55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cb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0_2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d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3928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bc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_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XL</a:t>
            </a:r>
            <a:r>
              <a:rPr lang="ru-RU" sz="1100" u="sng" smtClean="0">
                <a:latin typeface="Arial" charset="0"/>
                <a:cs typeface="Arial" charset="0"/>
                <a:hlinkClick r:id="rId7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7"/>
              </a:rPr>
              <a:t>jpg</a:t>
            </a:r>
            <a:r>
              <a:rPr lang="en-US" sz="1100" smtClean="0">
                <a:latin typeface="Arial" charset="0"/>
                <a:cs typeface="Arial" charset="0"/>
              </a:rPr>
              <a:t> 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Слайд 4 цифры </a:t>
            </a:r>
            <a:r>
              <a:rPr lang="en-US" sz="1100" u="sng" smtClean="0">
                <a:latin typeface="Arial" charset="0"/>
                <a:cs typeface="Arial" charset="0"/>
                <a:hlinkClick r:id="rId8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8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8"/>
              </a:rPr>
              <a:t>www</a:t>
            </a:r>
            <a:r>
              <a:rPr lang="ru-RU" sz="1100" u="sng" smtClean="0">
                <a:latin typeface="Arial" charset="0"/>
                <a:cs typeface="Arial" charset="0"/>
                <a:hlinkClick r:id="rId8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8"/>
              </a:rPr>
              <a:t>runitsa</a:t>
            </a:r>
            <a:r>
              <a:rPr lang="ru-RU" sz="1100" u="sng" smtClean="0">
                <a:latin typeface="Arial" charset="0"/>
                <a:cs typeface="Arial" charset="0"/>
                <a:hlinkClick r:id="rId8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8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8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8"/>
              </a:rPr>
              <a:t>userfiles</a:t>
            </a:r>
            <a:r>
              <a:rPr lang="ru-RU" sz="1100" u="sng" smtClean="0">
                <a:latin typeface="Arial" charset="0"/>
                <a:cs typeface="Arial" charset="0"/>
                <a:hlinkClick r:id="rId8"/>
              </a:rPr>
              <a:t>/1932/</a:t>
            </a:r>
            <a:r>
              <a:rPr lang="en-US" sz="1100" u="sng" smtClean="0">
                <a:latin typeface="Arial" charset="0"/>
                <a:cs typeface="Arial" charset="0"/>
                <a:hlinkClick r:id="rId8"/>
              </a:rPr>
              <a:t>image</a:t>
            </a:r>
            <a:r>
              <a:rPr lang="ru-RU" sz="1100" u="sng" smtClean="0">
                <a:latin typeface="Arial" charset="0"/>
                <a:cs typeface="Arial" charset="0"/>
                <a:hlinkClick r:id="rId8"/>
              </a:rPr>
              <a:t>/389/5.</a:t>
            </a:r>
            <a:r>
              <a:rPr lang="en-US" sz="1100" u="sng" smtClean="0">
                <a:latin typeface="Arial" charset="0"/>
                <a:cs typeface="Arial" charset="0"/>
                <a:hlinkClick r:id="rId8"/>
              </a:rPr>
              <a:t>png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Священная корова  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foto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mercatos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foto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v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0/=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sad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6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qGKvqT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5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V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1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qzckjRg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1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JBZc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28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iSEPk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Figurka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Svyaschennaya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korova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Indiya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_270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x</a:t>
            </a:r>
            <a:r>
              <a:rPr lang="ru-RU" sz="1100" u="sng" smtClean="0">
                <a:latin typeface="Arial" charset="0"/>
                <a:cs typeface="Arial" charset="0"/>
                <a:hlinkClick r:id="rId9"/>
              </a:rPr>
              <a:t>350.</a:t>
            </a:r>
            <a:r>
              <a:rPr lang="en-US" sz="1100" u="sng" smtClean="0">
                <a:latin typeface="Arial" charset="0"/>
                <a:cs typeface="Arial" charset="0"/>
                <a:hlinkClick r:id="rId9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u="sng" smtClean="0">
                <a:latin typeface="Arial" charset="0"/>
                <a:cs typeface="Arial" charset="0"/>
              </a:rPr>
              <a:t>Слайд 5</a:t>
            </a:r>
            <a:r>
              <a:rPr lang="ru-RU" sz="1100" smtClean="0">
                <a:latin typeface="Arial" charset="0"/>
                <a:cs typeface="Arial" charset="0"/>
              </a:rPr>
              <a:t> шахматы  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s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015.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radikal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i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332/1104/21/5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d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79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a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4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e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27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aa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0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t</a:t>
            </a:r>
            <a:r>
              <a:rPr lang="ru-RU" sz="1100" u="sng" smtClean="0">
                <a:latin typeface="Arial" charset="0"/>
                <a:cs typeface="Arial" charset="0"/>
                <a:hlinkClick r:id="rId10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0"/>
              </a:rPr>
              <a:t>jpg</a:t>
            </a:r>
            <a:r>
              <a:rPr lang="ru-RU" sz="1100" smtClean="0">
                <a:latin typeface="Arial" charset="0"/>
                <a:cs typeface="Arial" charset="0"/>
              </a:rPr>
              <a:t> </a:t>
            </a:r>
          </a:p>
          <a:p>
            <a:r>
              <a:rPr lang="ru-RU" sz="1100" u="sng" smtClean="0">
                <a:latin typeface="Arial" charset="0"/>
                <a:cs typeface="Arial" charset="0"/>
              </a:rPr>
              <a:t>Слайд 6</a:t>
            </a:r>
            <a:r>
              <a:rPr lang="ru-RU" sz="1100" smtClean="0">
                <a:latin typeface="Arial" charset="0"/>
                <a:cs typeface="Arial" charset="0"/>
              </a:rPr>
              <a:t>  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tainy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net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wp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content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uploads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/2010/10/1265108870_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m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41.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Слайд  10 джунгли  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tainy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net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wp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content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uploads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/2010/10/1265108870_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m</a:t>
            </a:r>
            <a:r>
              <a:rPr lang="ru-RU" sz="1100" u="sng" smtClean="0">
                <a:latin typeface="Arial" charset="0"/>
                <a:cs typeface="Arial" charset="0"/>
                <a:hlinkClick r:id="rId11"/>
              </a:rPr>
              <a:t>41.</a:t>
            </a:r>
            <a:r>
              <a:rPr lang="en-US" sz="1100" u="sng" smtClean="0">
                <a:latin typeface="Arial" charset="0"/>
                <a:cs typeface="Arial" charset="0"/>
                <a:hlinkClick r:id="rId11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Обезьяна  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photo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asia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wp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content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gallery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monkey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monkey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baby</a:t>
            </a:r>
            <a:r>
              <a:rPr lang="ru-RU" sz="1100" u="sng" smtClean="0">
                <a:latin typeface="Arial" charset="0"/>
                <a:cs typeface="Arial" charset="0"/>
                <a:hlinkClick r:id="rId12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2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Кобра  </a:t>
            </a:r>
            <a:r>
              <a:rPr lang="en-US" sz="1100" u="sng" smtClean="0">
                <a:latin typeface="Arial" charset="0"/>
                <a:cs typeface="Arial" charset="0"/>
                <a:hlinkClick r:id="rId13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3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3"/>
              </a:rPr>
              <a:t>samoya</a:t>
            </a:r>
            <a:r>
              <a:rPr lang="ru-RU" sz="1100" u="sng" smtClean="0">
                <a:latin typeface="Arial" charset="0"/>
                <a:cs typeface="Arial" charset="0"/>
                <a:hlinkClick r:id="rId13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3"/>
              </a:rPr>
              <a:t>moy</a:t>
            </a:r>
            <a:r>
              <a:rPr lang="ru-RU" sz="1100" u="sng" smtClean="0">
                <a:latin typeface="Arial" charset="0"/>
                <a:cs typeface="Arial" charset="0"/>
                <a:hlinkClick r:id="rId13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3"/>
              </a:rPr>
              <a:t>su</a:t>
            </a:r>
            <a:r>
              <a:rPr lang="ru-RU" sz="1100" u="sng" smtClean="0">
                <a:latin typeface="Arial" charset="0"/>
                <a:cs typeface="Arial" charset="0"/>
                <a:hlinkClick r:id="rId13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3"/>
              </a:rPr>
              <a:t>anim</a:t>
            </a:r>
            <a:r>
              <a:rPr lang="ru-RU" sz="1100" u="sng" smtClean="0">
                <a:latin typeface="Arial" charset="0"/>
                <a:cs typeface="Arial" charset="0"/>
                <a:hlinkClick r:id="rId13"/>
              </a:rPr>
              <a:t>/0_0062_1140.</a:t>
            </a:r>
            <a:r>
              <a:rPr lang="en-US" sz="1100" u="sng" smtClean="0">
                <a:latin typeface="Arial" charset="0"/>
                <a:cs typeface="Arial" charset="0"/>
                <a:hlinkClick r:id="rId13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Слайд 11 буйвол  </a:t>
            </a:r>
            <a:r>
              <a:rPr lang="en-US" sz="1100" u="sng" smtClean="0">
                <a:latin typeface="Arial" charset="0"/>
                <a:cs typeface="Arial" charset="0"/>
                <a:hlinkClick r:id="rId14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4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4"/>
              </a:rPr>
              <a:t>www</a:t>
            </a:r>
            <a:r>
              <a:rPr lang="ru-RU" sz="1100" u="sng" smtClean="0">
                <a:latin typeface="Arial" charset="0"/>
                <a:cs typeface="Arial" charset="0"/>
                <a:hlinkClick r:id="rId14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4"/>
              </a:rPr>
              <a:t>varbak</a:t>
            </a:r>
            <a:r>
              <a:rPr lang="ru-RU" sz="1100" u="sng" smtClean="0">
                <a:latin typeface="Arial" charset="0"/>
                <a:cs typeface="Arial" charset="0"/>
                <a:hlinkClick r:id="rId14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4"/>
              </a:rPr>
              <a:t>com</a:t>
            </a:r>
            <a:r>
              <a:rPr lang="ru-RU" sz="1100" u="sng" smtClean="0">
                <a:latin typeface="Arial" charset="0"/>
                <a:cs typeface="Arial" charset="0"/>
                <a:hlinkClick r:id="rId14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4"/>
              </a:rPr>
              <a:t>galeri</a:t>
            </a:r>
            <a:r>
              <a:rPr lang="ru-RU" sz="1100" u="sng" smtClean="0">
                <a:latin typeface="Arial" charset="0"/>
                <a:cs typeface="Arial" charset="0"/>
                <a:hlinkClick r:id="rId14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4"/>
              </a:rPr>
              <a:t>ormanda</a:t>
            </a:r>
            <a:r>
              <a:rPr lang="ru-RU" sz="1100" u="sng" smtClean="0">
                <a:latin typeface="Arial" charset="0"/>
                <a:cs typeface="Arial" charset="0"/>
                <a:hlinkClick r:id="rId14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4"/>
              </a:rPr>
              <a:t>bufalo</a:t>
            </a:r>
            <a:r>
              <a:rPr lang="ru-RU" sz="1100" u="sng" smtClean="0">
                <a:latin typeface="Arial" charset="0"/>
                <a:cs typeface="Arial" charset="0"/>
                <a:hlinkClick r:id="rId14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4"/>
              </a:rPr>
              <a:t>nb</a:t>
            </a:r>
            <a:r>
              <a:rPr lang="ru-RU" sz="1100" u="sng" smtClean="0">
                <a:latin typeface="Arial" charset="0"/>
                <a:cs typeface="Arial" charset="0"/>
                <a:hlinkClick r:id="rId14"/>
              </a:rPr>
              <a:t>18793.</a:t>
            </a:r>
            <a:r>
              <a:rPr lang="en-US" sz="1100" u="sng" smtClean="0">
                <a:latin typeface="Arial" charset="0"/>
                <a:cs typeface="Arial" charset="0"/>
                <a:hlinkClick r:id="rId14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Корова  </a:t>
            </a:r>
            <a:r>
              <a:rPr lang="en-US" sz="1100" u="sng" smtClean="0">
                <a:latin typeface="Arial" charset="0"/>
                <a:cs typeface="Arial" charset="0"/>
                <a:hlinkClick r:id="rId15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5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5"/>
              </a:rPr>
              <a:t>dl</a:t>
            </a:r>
            <a:r>
              <a:rPr lang="ru-RU" sz="1100" u="sng" smtClean="0">
                <a:latin typeface="Arial" charset="0"/>
                <a:cs typeface="Arial" charset="0"/>
                <a:hlinkClick r:id="rId15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5"/>
              </a:rPr>
              <a:t>ziza</a:t>
            </a:r>
            <a:r>
              <a:rPr lang="ru-RU" sz="1100" u="sng" smtClean="0">
                <a:latin typeface="Arial" charset="0"/>
                <a:cs typeface="Arial" charset="0"/>
                <a:hlinkClick r:id="rId15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5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15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5"/>
              </a:rPr>
              <a:t>other</a:t>
            </a:r>
            <a:r>
              <a:rPr lang="ru-RU" sz="1100" u="sng" smtClean="0">
                <a:latin typeface="Arial" charset="0"/>
                <a:cs typeface="Arial" charset="0"/>
                <a:hlinkClick r:id="rId15"/>
              </a:rPr>
              <a:t>/112011/22/</a:t>
            </a:r>
            <a:r>
              <a:rPr lang="en-US" sz="1100" u="sng" smtClean="0">
                <a:latin typeface="Arial" charset="0"/>
                <a:cs typeface="Arial" charset="0"/>
                <a:hlinkClick r:id="rId15"/>
              </a:rPr>
              <a:t>napitok</a:t>
            </a:r>
            <a:r>
              <a:rPr lang="ru-RU" sz="1100" u="sng" smtClean="0">
                <a:latin typeface="Arial" charset="0"/>
                <a:cs typeface="Arial" charset="0"/>
                <a:hlinkClick r:id="rId15"/>
              </a:rPr>
              <a:t>/001.</a:t>
            </a:r>
            <a:r>
              <a:rPr lang="en-US" sz="1100" u="sng" smtClean="0">
                <a:latin typeface="Arial" charset="0"/>
                <a:cs typeface="Arial" charset="0"/>
                <a:hlinkClick r:id="rId15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Слайд 12 кувшин  </a:t>
            </a:r>
            <a:r>
              <a:rPr lang="en-US" sz="1100" u="sng" smtClean="0">
                <a:latin typeface="Arial" charset="0"/>
                <a:cs typeface="Arial" charset="0"/>
                <a:hlinkClick r:id="rId16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6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6"/>
              </a:rPr>
              <a:t>im</a:t>
            </a:r>
            <a:r>
              <a:rPr lang="ru-RU" sz="1100" u="sng" smtClean="0">
                <a:latin typeface="Arial" charset="0"/>
                <a:cs typeface="Arial" charset="0"/>
                <a:hlinkClick r:id="rId16"/>
              </a:rPr>
              <a:t>6-</a:t>
            </a:r>
            <a:r>
              <a:rPr lang="en-US" sz="1100" u="sng" smtClean="0">
                <a:latin typeface="Arial" charset="0"/>
                <a:cs typeface="Arial" charset="0"/>
                <a:hlinkClick r:id="rId16"/>
              </a:rPr>
              <a:t>tub</a:t>
            </a:r>
            <a:r>
              <a:rPr lang="ru-RU" sz="1100" u="sng" smtClean="0">
                <a:latin typeface="Arial" charset="0"/>
                <a:cs typeface="Arial" charset="0"/>
                <a:hlinkClick r:id="rId16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6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16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6"/>
              </a:rPr>
              <a:t>yandex</a:t>
            </a:r>
            <a:r>
              <a:rPr lang="ru-RU" sz="1100" u="sng" smtClean="0">
                <a:latin typeface="Arial" charset="0"/>
                <a:cs typeface="Arial" charset="0"/>
                <a:hlinkClick r:id="rId16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6"/>
              </a:rPr>
              <a:t>net</a:t>
            </a:r>
            <a:r>
              <a:rPr lang="ru-RU" sz="1100" u="sng" smtClean="0">
                <a:latin typeface="Arial" charset="0"/>
                <a:cs typeface="Arial" charset="0"/>
                <a:hlinkClick r:id="rId16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6"/>
              </a:rPr>
              <a:t>i</a:t>
            </a:r>
            <a:r>
              <a:rPr lang="ru-RU" sz="1100" u="sng" smtClean="0">
                <a:latin typeface="Arial" charset="0"/>
                <a:cs typeface="Arial" charset="0"/>
                <a:hlinkClick r:id="rId16"/>
              </a:rPr>
              <a:t>?</a:t>
            </a:r>
            <a:r>
              <a:rPr lang="en-US" sz="1100" u="sng" smtClean="0">
                <a:latin typeface="Arial" charset="0"/>
                <a:cs typeface="Arial" charset="0"/>
                <a:hlinkClick r:id="rId16"/>
              </a:rPr>
              <a:t>id</a:t>
            </a:r>
            <a:r>
              <a:rPr lang="ru-RU" sz="1100" u="sng" smtClean="0">
                <a:latin typeface="Arial" charset="0"/>
                <a:cs typeface="Arial" charset="0"/>
                <a:hlinkClick r:id="rId16"/>
              </a:rPr>
              <a:t>=41464055-44-72&amp;</a:t>
            </a:r>
            <a:r>
              <a:rPr lang="en-US" sz="1100" u="sng" smtClean="0">
                <a:latin typeface="Arial" charset="0"/>
                <a:cs typeface="Arial" charset="0"/>
                <a:hlinkClick r:id="rId16"/>
              </a:rPr>
              <a:t>n</a:t>
            </a:r>
            <a:r>
              <a:rPr lang="ru-RU" sz="1100" u="sng" smtClean="0">
                <a:latin typeface="Arial" charset="0"/>
                <a:cs typeface="Arial" charset="0"/>
                <a:hlinkClick r:id="rId16"/>
              </a:rPr>
              <a:t>=21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Ювелирные изделия  </a:t>
            </a:r>
            <a:r>
              <a:rPr lang="en-US" sz="1100" u="sng" smtClean="0">
                <a:latin typeface="Arial" charset="0"/>
                <a:cs typeface="Arial" charset="0"/>
                <a:hlinkClick r:id="rId17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7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7"/>
              </a:rPr>
              <a:t>im</a:t>
            </a:r>
            <a:r>
              <a:rPr lang="ru-RU" sz="1100" u="sng" smtClean="0">
                <a:latin typeface="Arial" charset="0"/>
                <a:cs typeface="Arial" charset="0"/>
                <a:hlinkClick r:id="rId17"/>
              </a:rPr>
              <a:t>7-</a:t>
            </a:r>
            <a:r>
              <a:rPr lang="en-US" sz="1100" u="sng" smtClean="0">
                <a:latin typeface="Arial" charset="0"/>
                <a:cs typeface="Arial" charset="0"/>
                <a:hlinkClick r:id="rId17"/>
              </a:rPr>
              <a:t>tub</a:t>
            </a:r>
            <a:r>
              <a:rPr lang="ru-RU" sz="1100" u="sng" smtClean="0">
                <a:latin typeface="Arial" charset="0"/>
                <a:cs typeface="Arial" charset="0"/>
                <a:hlinkClick r:id="rId17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7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17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7"/>
              </a:rPr>
              <a:t>yandex</a:t>
            </a:r>
            <a:r>
              <a:rPr lang="ru-RU" sz="1100" u="sng" smtClean="0">
                <a:latin typeface="Arial" charset="0"/>
                <a:cs typeface="Arial" charset="0"/>
                <a:hlinkClick r:id="rId17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7"/>
              </a:rPr>
              <a:t>net</a:t>
            </a:r>
            <a:r>
              <a:rPr lang="ru-RU" sz="1100" u="sng" smtClean="0">
                <a:latin typeface="Arial" charset="0"/>
                <a:cs typeface="Arial" charset="0"/>
                <a:hlinkClick r:id="rId17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7"/>
              </a:rPr>
              <a:t>i</a:t>
            </a:r>
            <a:r>
              <a:rPr lang="ru-RU" sz="1100" u="sng" smtClean="0">
                <a:latin typeface="Arial" charset="0"/>
                <a:cs typeface="Arial" charset="0"/>
                <a:hlinkClick r:id="rId17"/>
              </a:rPr>
              <a:t>?</a:t>
            </a:r>
            <a:r>
              <a:rPr lang="en-US" sz="1100" u="sng" smtClean="0">
                <a:latin typeface="Arial" charset="0"/>
                <a:cs typeface="Arial" charset="0"/>
                <a:hlinkClick r:id="rId17"/>
              </a:rPr>
              <a:t>id</a:t>
            </a:r>
            <a:r>
              <a:rPr lang="ru-RU" sz="1100" u="sng" smtClean="0">
                <a:latin typeface="Arial" charset="0"/>
                <a:cs typeface="Arial" charset="0"/>
                <a:hlinkClick r:id="rId17"/>
              </a:rPr>
              <a:t>=453668926-21-72&amp;</a:t>
            </a:r>
            <a:r>
              <a:rPr lang="en-US" sz="1100" u="sng" smtClean="0">
                <a:latin typeface="Arial" charset="0"/>
                <a:cs typeface="Arial" charset="0"/>
                <a:hlinkClick r:id="rId17"/>
              </a:rPr>
              <a:t>n</a:t>
            </a:r>
            <a:r>
              <a:rPr lang="ru-RU" sz="1100" u="sng" smtClean="0">
                <a:latin typeface="Arial" charset="0"/>
                <a:cs typeface="Arial" charset="0"/>
                <a:hlinkClick r:id="rId17"/>
              </a:rPr>
              <a:t>=21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Монеты  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www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sno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pro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1.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lib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popov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_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greko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baktrijskoe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_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zarstvo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popov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_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greko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baktriyskoe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_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zarstvo</a:t>
            </a:r>
            <a:r>
              <a:rPr lang="ru-RU" sz="1100" u="sng" smtClean="0">
                <a:latin typeface="Arial" charset="0"/>
                <a:cs typeface="Arial" charset="0"/>
                <a:hlinkClick r:id="rId18"/>
              </a:rPr>
              <a:t>8-2.</a:t>
            </a:r>
            <a:r>
              <a:rPr lang="en-US" sz="1100" u="sng" smtClean="0">
                <a:latin typeface="Arial" charset="0"/>
                <a:cs typeface="Arial" charset="0"/>
                <a:hlinkClick r:id="rId18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Слайд 13 древний город  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im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8-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tub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yandex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net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i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?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id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=608398492-68-72&amp;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n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=21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Слайд 15 шива 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im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8-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tub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yandex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net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i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?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id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=608398492-68-72&amp;</a:t>
            </a:r>
            <a:r>
              <a:rPr lang="en-US" sz="1100" u="sng" smtClean="0">
                <a:latin typeface="Arial" charset="0"/>
                <a:cs typeface="Arial" charset="0"/>
                <a:hlinkClick r:id="rId19"/>
              </a:rPr>
              <a:t>n</a:t>
            </a:r>
            <a:r>
              <a:rPr lang="ru-RU" sz="1100" u="sng" smtClean="0">
                <a:latin typeface="Arial" charset="0"/>
                <a:cs typeface="Arial" charset="0"/>
                <a:hlinkClick r:id="rId19"/>
              </a:rPr>
              <a:t>=21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Брахма  </a:t>
            </a:r>
            <a:r>
              <a:rPr lang="en-US" sz="1100" u="sng" smtClean="0">
                <a:latin typeface="Arial" charset="0"/>
                <a:cs typeface="Arial" charset="0"/>
                <a:hlinkClick r:id="rId20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20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20"/>
              </a:rPr>
              <a:t>im</a:t>
            </a:r>
            <a:r>
              <a:rPr lang="ru-RU" sz="1100" u="sng" smtClean="0">
                <a:latin typeface="Arial" charset="0"/>
                <a:cs typeface="Arial" charset="0"/>
                <a:hlinkClick r:id="rId20"/>
              </a:rPr>
              <a:t>2-</a:t>
            </a:r>
            <a:r>
              <a:rPr lang="en-US" sz="1100" u="sng" smtClean="0">
                <a:latin typeface="Arial" charset="0"/>
                <a:cs typeface="Arial" charset="0"/>
                <a:hlinkClick r:id="rId20"/>
              </a:rPr>
              <a:t>tub</a:t>
            </a:r>
            <a:r>
              <a:rPr lang="ru-RU" sz="1100" u="sng" smtClean="0">
                <a:latin typeface="Arial" charset="0"/>
                <a:cs typeface="Arial" charset="0"/>
                <a:hlinkClick r:id="rId20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20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20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20"/>
              </a:rPr>
              <a:t>yandex</a:t>
            </a:r>
            <a:r>
              <a:rPr lang="ru-RU" sz="1100" u="sng" smtClean="0">
                <a:latin typeface="Arial" charset="0"/>
                <a:cs typeface="Arial" charset="0"/>
                <a:hlinkClick r:id="rId20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20"/>
              </a:rPr>
              <a:t>net</a:t>
            </a:r>
            <a:r>
              <a:rPr lang="ru-RU" sz="1100" u="sng" smtClean="0">
                <a:latin typeface="Arial" charset="0"/>
                <a:cs typeface="Arial" charset="0"/>
                <a:hlinkClick r:id="rId20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20"/>
              </a:rPr>
              <a:t>i</a:t>
            </a:r>
            <a:r>
              <a:rPr lang="ru-RU" sz="1100" u="sng" smtClean="0">
                <a:latin typeface="Arial" charset="0"/>
                <a:cs typeface="Arial" charset="0"/>
                <a:hlinkClick r:id="rId20"/>
              </a:rPr>
              <a:t>?</a:t>
            </a:r>
            <a:r>
              <a:rPr lang="en-US" sz="1100" u="sng" smtClean="0">
                <a:latin typeface="Arial" charset="0"/>
                <a:cs typeface="Arial" charset="0"/>
                <a:hlinkClick r:id="rId20"/>
              </a:rPr>
              <a:t>id</a:t>
            </a:r>
            <a:r>
              <a:rPr lang="ru-RU" sz="1100" u="sng" smtClean="0">
                <a:latin typeface="Arial" charset="0"/>
                <a:cs typeface="Arial" charset="0"/>
                <a:hlinkClick r:id="rId20"/>
              </a:rPr>
              <a:t>=371926495-55-72&amp;</a:t>
            </a:r>
            <a:r>
              <a:rPr lang="en-US" sz="1100" u="sng" smtClean="0">
                <a:latin typeface="Arial" charset="0"/>
                <a:cs typeface="Arial" charset="0"/>
                <a:hlinkClick r:id="rId20"/>
              </a:rPr>
              <a:t>n</a:t>
            </a:r>
            <a:r>
              <a:rPr lang="ru-RU" sz="1100" u="sng" smtClean="0">
                <a:latin typeface="Arial" charset="0"/>
                <a:cs typeface="Arial" charset="0"/>
                <a:hlinkClick r:id="rId20"/>
              </a:rPr>
              <a:t>=21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Вишну  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dhyana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yoga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wp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content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gallery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lord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-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vishnu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vishnu</a:t>
            </a:r>
            <a:r>
              <a:rPr lang="ru-RU" sz="1100" u="sng" smtClean="0">
                <a:latin typeface="Arial" charset="0"/>
                <a:cs typeface="Arial" charset="0"/>
                <a:hlinkClick r:id="rId21"/>
              </a:rPr>
              <a:t>_1%20(2).</a:t>
            </a:r>
            <a:r>
              <a:rPr lang="en-US" sz="1100" u="sng" smtClean="0">
                <a:latin typeface="Arial" charset="0"/>
                <a:cs typeface="Arial" charset="0"/>
                <a:hlinkClick r:id="rId21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r>
              <a:rPr lang="ru-RU" sz="1100" smtClean="0">
                <a:latin typeface="Arial" charset="0"/>
                <a:cs typeface="Arial" charset="0"/>
              </a:rPr>
              <a:t>Будда  </a:t>
            </a:r>
            <a:r>
              <a:rPr lang="en-US" sz="1100" u="sng" smtClean="0">
                <a:latin typeface="Arial" charset="0"/>
                <a:cs typeface="Arial" charset="0"/>
                <a:hlinkClick r:id="rId22"/>
              </a:rPr>
              <a:t>http</a:t>
            </a:r>
            <a:r>
              <a:rPr lang="ru-RU" sz="1100" u="sng" smtClean="0">
                <a:latin typeface="Arial" charset="0"/>
                <a:cs typeface="Arial" charset="0"/>
                <a:hlinkClick r:id="rId22"/>
              </a:rPr>
              <a:t>://</a:t>
            </a:r>
            <a:r>
              <a:rPr lang="en-US" sz="1100" u="sng" smtClean="0">
                <a:latin typeface="Arial" charset="0"/>
                <a:cs typeface="Arial" charset="0"/>
                <a:hlinkClick r:id="rId22"/>
              </a:rPr>
              <a:t>img</a:t>
            </a:r>
            <a:r>
              <a:rPr lang="ru-RU" sz="1100" u="sng" smtClean="0">
                <a:latin typeface="Arial" charset="0"/>
                <a:cs typeface="Arial" charset="0"/>
                <a:hlinkClick r:id="rId22"/>
              </a:rPr>
              <a:t>0.</a:t>
            </a:r>
            <a:r>
              <a:rPr lang="en-US" sz="1100" u="sng" smtClean="0">
                <a:latin typeface="Arial" charset="0"/>
                <a:cs typeface="Arial" charset="0"/>
                <a:hlinkClick r:id="rId22"/>
              </a:rPr>
              <a:t>liveinternet</a:t>
            </a:r>
            <a:r>
              <a:rPr lang="ru-RU" sz="1100" u="sng" smtClean="0">
                <a:latin typeface="Arial" charset="0"/>
                <a:cs typeface="Arial" charset="0"/>
                <a:hlinkClick r:id="rId22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22"/>
              </a:rPr>
              <a:t>ru</a:t>
            </a:r>
            <a:r>
              <a:rPr lang="ru-RU" sz="1100" u="sng" smtClean="0">
                <a:latin typeface="Arial" charset="0"/>
                <a:cs typeface="Arial" charset="0"/>
                <a:hlinkClick r:id="rId22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22"/>
              </a:rPr>
              <a:t>images</a:t>
            </a:r>
            <a:r>
              <a:rPr lang="ru-RU" sz="1100" u="sng" smtClean="0">
                <a:latin typeface="Arial" charset="0"/>
                <a:cs typeface="Arial" charset="0"/>
                <a:hlinkClick r:id="rId22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22"/>
              </a:rPr>
              <a:t>attach</a:t>
            </a:r>
            <a:r>
              <a:rPr lang="ru-RU" sz="1100" u="sng" smtClean="0">
                <a:latin typeface="Arial" charset="0"/>
                <a:cs typeface="Arial" charset="0"/>
                <a:hlinkClick r:id="rId22"/>
              </a:rPr>
              <a:t>/</a:t>
            </a:r>
            <a:r>
              <a:rPr lang="en-US" sz="1100" u="sng" smtClean="0">
                <a:latin typeface="Arial" charset="0"/>
                <a:cs typeface="Arial" charset="0"/>
                <a:hlinkClick r:id="rId22"/>
              </a:rPr>
              <a:t>c</a:t>
            </a:r>
            <a:r>
              <a:rPr lang="ru-RU" sz="1100" u="sng" smtClean="0">
                <a:latin typeface="Arial" charset="0"/>
                <a:cs typeface="Arial" charset="0"/>
                <a:hlinkClick r:id="rId22"/>
              </a:rPr>
              <a:t>/1/63/893/63893241_60772_633</a:t>
            </a:r>
            <a:r>
              <a:rPr lang="en-US" sz="1100" u="sng" smtClean="0">
                <a:latin typeface="Arial" charset="0"/>
                <a:cs typeface="Arial" charset="0"/>
                <a:hlinkClick r:id="rId22"/>
              </a:rPr>
              <a:t>pxBuddhaStThailand</a:t>
            </a:r>
            <a:r>
              <a:rPr lang="ru-RU" sz="1100" u="sng" smtClean="0">
                <a:latin typeface="Arial" charset="0"/>
                <a:cs typeface="Arial" charset="0"/>
                <a:hlinkClick r:id="rId22"/>
              </a:rPr>
              <a:t>.</a:t>
            </a:r>
            <a:r>
              <a:rPr lang="en-US" sz="1100" u="sng" smtClean="0">
                <a:latin typeface="Arial" charset="0"/>
                <a:cs typeface="Arial" charset="0"/>
                <a:hlinkClick r:id="rId22"/>
              </a:rPr>
              <a:t>jpg</a:t>
            </a:r>
            <a:endParaRPr lang="ru-RU" sz="1100" smtClean="0">
              <a:latin typeface="Arial" charset="0"/>
              <a:cs typeface="Arial" charset="0"/>
            </a:endParaRPr>
          </a:p>
          <a:p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old_indl100_1s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500" y="1214438"/>
            <a:ext cx="3962400" cy="27559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0_55cb0_2d3928bc_XL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62525" y="1600200"/>
            <a:ext cx="3714750" cy="4724400"/>
          </a:xfrm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6387" name="Прямоугольник 6"/>
          <p:cNvSpPr>
            <a:spLocks noChangeArrowheads="1"/>
          </p:cNvSpPr>
          <p:nvPr/>
        </p:nvSpPr>
        <p:spPr bwMode="auto">
          <a:xfrm>
            <a:off x="1571625" y="500063"/>
            <a:ext cx="1141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сахар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Содержимое 4" descr="5.pn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500063"/>
            <a:ext cx="4187825" cy="4724400"/>
          </a:xfrm>
        </p:spPr>
      </p:pic>
      <p:pic>
        <p:nvPicPr>
          <p:cNvPr id="17410" name="Содержимое 5" descr="0020-020-Svjaschennaja-korova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2928938"/>
            <a:ext cx="4343400" cy="3257550"/>
          </a:xfrm>
        </p:spPr>
      </p:pic>
      <p:sp>
        <p:nvSpPr>
          <p:cNvPr id="17411" name="Прямоугольник 6"/>
          <p:cNvSpPr>
            <a:spLocks noChangeArrowheads="1"/>
          </p:cNvSpPr>
          <p:nvPr/>
        </p:nvSpPr>
        <p:spPr bwMode="auto">
          <a:xfrm>
            <a:off x="4929188" y="1143000"/>
            <a:ext cx="3470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Десятичные цифры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813" y="414338"/>
            <a:ext cx="2994025" cy="1317625"/>
          </a:xfrm>
        </p:spPr>
      </p:pic>
      <p:pic>
        <p:nvPicPr>
          <p:cNvPr id="18434" name="Содержимое 3" descr="5d79a4e27aa0t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28813" y="1214438"/>
            <a:ext cx="5921375" cy="4525962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4" descr="drevniIndi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7800" y="0"/>
            <a:ext cx="9464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Rectangle 4"/>
          <p:cNvPicPr>
            <a:picLocks noGrp="1" noChangeArrowheads="1"/>
          </p:cNvPicPr>
          <p:nvPr>
            <p:ph type="ctr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74725" y="1328738"/>
            <a:ext cx="7997825" cy="3279775"/>
          </a:xfrm>
        </p:spPr>
      </p:pic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3327400" y="1365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Franklin Gothic Boo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428625"/>
            <a:ext cx="8229600" cy="1643063"/>
          </a:xfrm>
        </p:spPr>
        <p:txBody>
          <a:bodyPr>
            <a:normAutofit/>
          </a:bodyPr>
          <a:lstStyle/>
          <a:p>
            <a:pPr marL="609600" indent="-609600"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На какие вопросы надо ответить в первую очередь , чтобы отправиться в путешествие по загадочной стране Индии?</a:t>
            </a:r>
            <a:endParaRPr lang="ru-RU" sz="2800" dirty="0" smtClean="0">
              <a:solidFill>
                <a:srgbClr val="0000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720725" y="2214563"/>
            <a:ext cx="82804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	</a:t>
            </a: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Следует определить</a:t>
            </a:r>
            <a:r>
              <a:rPr lang="ru-RU" sz="3200" b="1" dirty="0">
                <a:solidFill>
                  <a:srgbClr val="006600"/>
                </a:solidFill>
                <a:latin typeface="Times New Roman" pitchFamily="18" charset="0"/>
              </a:rPr>
              <a:t>:</a:t>
            </a:r>
          </a:p>
          <a:p>
            <a:pPr marL="990600" lvl="1" indent="-533400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</a:rPr>
              <a:t>Где находилась страна?</a:t>
            </a:r>
          </a:p>
          <a:p>
            <a:pPr marL="990600" lvl="1" indent="-533400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</a:rPr>
              <a:t>Какой климат?</a:t>
            </a:r>
          </a:p>
          <a:p>
            <a:pPr marL="990600" lvl="1" indent="-533400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</a:rPr>
              <a:t>Какие природные условия?</a:t>
            </a:r>
          </a:p>
          <a:p>
            <a:pPr marL="990600" lvl="1" indent="-533400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</a:rPr>
              <a:t>Какой растительный и животный мир?</a:t>
            </a:r>
          </a:p>
          <a:p>
            <a:pPr marL="990600" lvl="1" indent="-533400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</a:rPr>
              <a:t>Какие занятия и верования существовали у индийцев?</a:t>
            </a:r>
          </a:p>
          <a:p>
            <a:pPr marL="990600" lvl="1" indent="-533400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5"/>
          <p:cNvSpPr txBox="1">
            <a:spLocks noChangeArrowheads="1"/>
          </p:cNvSpPr>
          <p:nvPr/>
        </p:nvSpPr>
        <p:spPr bwMode="auto">
          <a:xfrm>
            <a:off x="684213" y="5373688"/>
            <a:ext cx="8064500" cy="461962"/>
          </a:xfrm>
          <a:prstGeom prst="rect">
            <a:avLst/>
          </a:prstGeom>
          <a:solidFill>
            <a:srgbClr val="FF9933"/>
          </a:solidFill>
          <a:ln w="76200" cmpd="tri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C00000"/>
                </a:solidFill>
                <a:latin typeface="Franklin Gothic Book" pitchFamily="34" charset="0"/>
              </a:rPr>
              <a:t>     </a:t>
            </a:r>
            <a:r>
              <a:rPr lang="ru-RU" sz="2400" b="1">
                <a:solidFill>
                  <a:srgbClr val="C00000"/>
                </a:solidFill>
                <a:latin typeface="Franklin Gothic Book" pitchFamily="34" charset="0"/>
              </a:rPr>
              <a:t>Древние города</a:t>
            </a:r>
            <a:r>
              <a:rPr lang="ru-RU">
                <a:solidFill>
                  <a:srgbClr val="C00000"/>
                </a:solidFill>
                <a:latin typeface="Franklin Gothic Book" pitchFamily="34" charset="0"/>
              </a:rPr>
              <a:t>                     </a:t>
            </a:r>
            <a:r>
              <a:rPr lang="ru-RU" sz="2400" b="1">
                <a:solidFill>
                  <a:srgbClr val="C00000"/>
                </a:solidFill>
                <a:latin typeface="Franklin Gothic Book" pitchFamily="34" charset="0"/>
              </a:rPr>
              <a:t>Древние  государства</a:t>
            </a:r>
          </a:p>
        </p:txBody>
      </p:sp>
      <p:sp>
        <p:nvSpPr>
          <p:cNvPr id="21506" name="Oval 6"/>
          <p:cNvSpPr>
            <a:spLocks noChangeArrowheads="1"/>
          </p:cNvSpPr>
          <p:nvPr/>
        </p:nvSpPr>
        <p:spPr bwMode="auto">
          <a:xfrm>
            <a:off x="827088" y="5518150"/>
            <a:ext cx="215900" cy="215900"/>
          </a:xfrm>
          <a:prstGeom prst="ellipse">
            <a:avLst/>
          </a:prstGeom>
          <a:solidFill>
            <a:schemeClr val="tx1"/>
          </a:solidFill>
          <a:ln w="76200" cmpd="tri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sp>
        <p:nvSpPr>
          <p:cNvPr id="21507" name="Rectangle 7"/>
          <p:cNvSpPr>
            <a:spLocks noChangeArrowheads="1"/>
          </p:cNvSpPr>
          <p:nvPr/>
        </p:nvSpPr>
        <p:spPr bwMode="auto">
          <a:xfrm>
            <a:off x="3924300" y="5500688"/>
            <a:ext cx="792163" cy="215900"/>
          </a:xfrm>
          <a:prstGeom prst="rect">
            <a:avLst/>
          </a:prstGeom>
          <a:solidFill>
            <a:srgbClr val="D2E9AD"/>
          </a:solidFill>
          <a:ln w="76200" cmpd="tri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Franklin Gothic Book" pitchFamily="34" charset="0"/>
            </a:endParaRPr>
          </a:p>
        </p:txBody>
      </p:sp>
      <p:grpSp>
        <p:nvGrpSpPr>
          <p:cNvPr id="21508" name="Group 8"/>
          <p:cNvGrpSpPr>
            <a:grpSpLocks/>
          </p:cNvGrpSpPr>
          <p:nvPr/>
        </p:nvGrpSpPr>
        <p:grpSpPr bwMode="auto">
          <a:xfrm>
            <a:off x="1285875" y="1643063"/>
            <a:ext cx="7170738" cy="3041650"/>
            <a:chOff x="340" y="1344"/>
            <a:chExt cx="4990" cy="2187"/>
          </a:xfrm>
        </p:grpSpPr>
        <p:pic>
          <p:nvPicPr>
            <p:cNvPr id="6153" name="Picture 9" descr="3 тыс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0" y="1344"/>
              <a:ext cx="4990" cy="2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21517" name="Text Box 10"/>
            <p:cNvSpPr txBox="1">
              <a:spLocks noChangeArrowheads="1"/>
            </p:cNvSpPr>
            <p:nvPr/>
          </p:nvSpPr>
          <p:spPr bwMode="auto">
            <a:xfrm>
              <a:off x="1202" y="1434"/>
              <a:ext cx="4127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 b="1">
                  <a:solidFill>
                    <a:srgbClr val="6F6335"/>
                  </a:solidFill>
                  <a:latin typeface="Arial Black" pitchFamily="34" charset="0"/>
                </a:rPr>
                <a:t>А          З          И       Я</a:t>
              </a:r>
            </a:p>
          </p:txBody>
        </p:sp>
        <p:sp>
          <p:nvSpPr>
            <p:cNvPr id="21518" name="Text Box 11"/>
            <p:cNvSpPr txBox="1">
              <a:spLocks noChangeArrowheads="1"/>
            </p:cNvSpPr>
            <p:nvPr/>
          </p:nvSpPr>
          <p:spPr bwMode="auto">
            <a:xfrm>
              <a:off x="340" y="3203"/>
              <a:ext cx="1497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6F6335"/>
                  </a:solidFill>
                  <a:latin typeface="Arial Black" pitchFamily="34" charset="0"/>
                </a:rPr>
                <a:t>А Ф Р И К А</a:t>
              </a:r>
            </a:p>
          </p:txBody>
        </p:sp>
      </p:grpSp>
      <p:sp>
        <p:nvSpPr>
          <p:cNvPr id="21509" name="Text Box 12"/>
          <p:cNvSpPr txBox="1">
            <a:spLocks noChangeArrowheads="1"/>
          </p:cNvSpPr>
          <p:nvPr/>
        </p:nvSpPr>
        <p:spPr bwMode="auto">
          <a:xfrm>
            <a:off x="4675188" y="2997200"/>
            <a:ext cx="151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6600"/>
                </a:solidFill>
                <a:latin typeface="Franklin Gothic Book" pitchFamily="34" charset="0"/>
              </a:rPr>
              <a:t>Индия</a:t>
            </a:r>
          </a:p>
        </p:txBody>
      </p:sp>
      <p:sp>
        <p:nvSpPr>
          <p:cNvPr id="21510" name="Text Box 13"/>
          <p:cNvSpPr txBox="1">
            <a:spLocks noChangeArrowheads="1"/>
          </p:cNvSpPr>
          <p:nvPr/>
        </p:nvSpPr>
        <p:spPr bwMode="auto">
          <a:xfrm>
            <a:off x="4427538" y="3502025"/>
            <a:ext cx="18002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 i="1">
                <a:latin typeface="Franklin Gothic Book" pitchFamily="34" charset="0"/>
              </a:rPr>
              <a:t>п-ов</a:t>
            </a:r>
          </a:p>
          <a:p>
            <a:pPr algn="ctr">
              <a:spcBef>
                <a:spcPct val="50000"/>
              </a:spcBef>
            </a:pPr>
            <a:r>
              <a:rPr lang="ru-RU" sz="1200" b="1" i="1">
                <a:latin typeface="Franklin Gothic Book" pitchFamily="34" charset="0"/>
              </a:rPr>
              <a:t>Индостан</a:t>
            </a:r>
          </a:p>
        </p:txBody>
      </p:sp>
      <p:sp>
        <p:nvSpPr>
          <p:cNvPr id="21511" name="Text Box 15"/>
          <p:cNvSpPr txBox="1">
            <a:spLocks noChangeArrowheads="1"/>
          </p:cNvSpPr>
          <p:nvPr/>
        </p:nvSpPr>
        <p:spPr bwMode="auto">
          <a:xfrm rot="-1898387">
            <a:off x="6732588" y="2205038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Franklin Gothic Book" pitchFamily="34" charset="0"/>
              </a:rPr>
              <a:t>Китай</a:t>
            </a:r>
          </a:p>
        </p:txBody>
      </p:sp>
      <p:sp>
        <p:nvSpPr>
          <p:cNvPr id="6160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95738" y="4149725"/>
            <a:ext cx="288925" cy="360363"/>
          </a:xfrm>
          <a:prstGeom prst="actionButtonHelp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C00000"/>
              </a:solidFill>
              <a:latin typeface="Franklin Gothic Book" pitchFamily="34" charset="0"/>
            </a:endParaRP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3429000" y="4672013"/>
            <a:ext cx="3168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Franklin Gothic Book" pitchFamily="34" charset="0"/>
              </a:rPr>
              <a:t>Индийский 	    океан</a:t>
            </a:r>
          </a:p>
        </p:txBody>
      </p:sp>
      <p:pic>
        <p:nvPicPr>
          <p:cNvPr id="15" name="Text Box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613" y="165100"/>
            <a:ext cx="8485187" cy="914400"/>
          </a:xfrm>
          <a:prstGeom prst="rect">
            <a:avLst/>
          </a:prstGeom>
          <a:noFill/>
        </p:spPr>
      </p:pic>
      <p:sp>
        <p:nvSpPr>
          <p:cNvPr id="21515" name="Прямоугольник 15"/>
          <p:cNvSpPr>
            <a:spLocks noChangeArrowheads="1"/>
          </p:cNvSpPr>
          <p:nvPr/>
        </p:nvSpPr>
        <p:spPr bwMode="auto">
          <a:xfrm>
            <a:off x="4143375" y="1285875"/>
            <a:ext cx="457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Franklin Gothic Book" pitchFamily="34" charset="0"/>
              </a:rPr>
              <a:t>http://www.kulichki.com/~gumilev/maps/he109.gif</a:t>
            </a:r>
            <a:endParaRPr lang="ru-RU" sz="1200">
              <a:latin typeface="Franklin Gothic Book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0"/>
                  </p:tgtEl>
                </p:cond>
              </p:nextCondLst>
            </p:seq>
          </p:childTnLst>
        </p:cTn>
      </p:par>
    </p:tnLst>
    <p:bldLst>
      <p:bldP spid="61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Text Box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171450"/>
            <a:ext cx="6181725" cy="1096963"/>
          </a:xfrm>
          <a:prstGeom prst="rect">
            <a:avLst/>
          </a:prstGeom>
          <a:noFill/>
        </p:spPr>
      </p:pic>
      <p:grpSp>
        <p:nvGrpSpPr>
          <p:cNvPr id="22530" name="Group 5"/>
          <p:cNvGrpSpPr>
            <a:grpSpLocks/>
          </p:cNvGrpSpPr>
          <p:nvPr/>
        </p:nvGrpSpPr>
        <p:grpSpPr bwMode="auto">
          <a:xfrm>
            <a:off x="1835150" y="1119188"/>
            <a:ext cx="5689600" cy="5287962"/>
            <a:chOff x="2877" y="206"/>
            <a:chExt cx="2453" cy="3756"/>
          </a:xfrm>
        </p:grpSpPr>
        <p:pic>
          <p:nvPicPr>
            <p:cNvPr id="12294" name="Picture 6" descr="Индия 0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77" y="208"/>
              <a:ext cx="2436" cy="3754"/>
            </a:xfrm>
            <a:prstGeom prst="rect">
              <a:avLst/>
            </a:prstGeom>
            <a:noFill/>
          </p:spPr>
        </p:pic>
        <p:sp>
          <p:nvSpPr>
            <p:cNvPr id="22534" name="Text Box 7"/>
            <p:cNvSpPr txBox="1">
              <a:spLocks noChangeArrowheads="1"/>
            </p:cNvSpPr>
            <p:nvPr/>
          </p:nvSpPr>
          <p:spPr bwMode="auto">
            <a:xfrm rot="-1965719">
              <a:off x="3387" y="968"/>
              <a:ext cx="59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olidFill>
                    <a:srgbClr val="0000FF"/>
                  </a:solidFill>
                  <a:latin typeface="Times New Roman" pitchFamily="18" charset="0"/>
                </a:rPr>
                <a:t>Инд</a:t>
              </a:r>
              <a:endParaRPr lang="ru-RU" sz="2800">
                <a:solidFill>
                  <a:srgbClr val="0000FF"/>
                </a:solidFill>
                <a:latin typeface="Times New Roman" pitchFamily="18" charset="0"/>
              </a:endParaRPr>
            </a:p>
          </p:txBody>
        </p:sp>
        <p:sp>
          <p:nvSpPr>
            <p:cNvPr id="22535" name="Text Box 8"/>
            <p:cNvSpPr txBox="1">
              <a:spLocks noChangeArrowheads="1"/>
            </p:cNvSpPr>
            <p:nvPr/>
          </p:nvSpPr>
          <p:spPr bwMode="auto">
            <a:xfrm rot="3413191">
              <a:off x="4281" y="1373"/>
              <a:ext cx="590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olidFill>
                    <a:srgbClr val="0000FF"/>
                  </a:solidFill>
                  <a:latin typeface="Times New Roman" pitchFamily="18" charset="0"/>
                </a:rPr>
                <a:t>Ганг</a:t>
              </a:r>
            </a:p>
          </p:txBody>
        </p:sp>
        <p:sp>
          <p:nvSpPr>
            <p:cNvPr id="22536" name="Text Box 9"/>
            <p:cNvSpPr txBox="1">
              <a:spLocks noChangeArrowheads="1"/>
            </p:cNvSpPr>
            <p:nvPr/>
          </p:nvSpPr>
          <p:spPr bwMode="auto">
            <a:xfrm>
              <a:off x="2925" y="3658"/>
              <a:ext cx="1225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>
                  <a:solidFill>
                    <a:srgbClr val="0000FF"/>
                  </a:solidFill>
                  <a:latin typeface="Franklin Gothic Book" pitchFamily="34" charset="0"/>
                </a:rPr>
                <a:t>ИНДИЙСКИЙ</a:t>
              </a:r>
            </a:p>
          </p:txBody>
        </p:sp>
        <p:sp>
          <p:nvSpPr>
            <p:cNvPr id="22537" name="Text Box 10"/>
            <p:cNvSpPr txBox="1">
              <a:spLocks noChangeArrowheads="1"/>
            </p:cNvSpPr>
            <p:nvPr/>
          </p:nvSpPr>
          <p:spPr bwMode="auto">
            <a:xfrm>
              <a:off x="4559" y="3657"/>
              <a:ext cx="771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>
                  <a:solidFill>
                    <a:srgbClr val="0000FF"/>
                  </a:solidFill>
                  <a:latin typeface="Franklin Gothic Book" pitchFamily="34" charset="0"/>
                </a:rPr>
                <a:t>ОКЕАН</a:t>
              </a:r>
            </a:p>
          </p:txBody>
        </p:sp>
      </p:grpSp>
      <p:sp>
        <p:nvSpPr>
          <p:cNvPr id="22531" name="WordArt 21"/>
          <p:cNvSpPr>
            <a:spLocks noChangeArrowheads="1" noChangeShapeType="1" noTextEdit="1"/>
          </p:cNvSpPr>
          <p:nvPr/>
        </p:nvSpPr>
        <p:spPr bwMode="auto">
          <a:xfrm rot="2468108">
            <a:off x="5961063" y="1604963"/>
            <a:ext cx="1655762" cy="5048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Times New Roman"/>
                <a:cs typeface="Times New Roman"/>
              </a:rPr>
              <a:t>Гималаи</a:t>
            </a:r>
          </a:p>
        </p:txBody>
      </p:sp>
      <p:sp>
        <p:nvSpPr>
          <p:cNvPr id="22532" name="Прямоугольник 9"/>
          <p:cNvSpPr>
            <a:spLocks noChangeArrowheads="1"/>
          </p:cNvSpPr>
          <p:nvPr/>
        </p:nvSpPr>
        <p:spPr bwMode="auto">
          <a:xfrm>
            <a:off x="642938" y="1285875"/>
            <a:ext cx="457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Franklin Gothic Book" pitchFamily="34" charset="0"/>
              </a:rPr>
              <a:t>http://geo.historic.ru/geographic-atlas/pic/map082.jpg</a:t>
            </a:r>
            <a:endParaRPr lang="ru-RU" sz="1200">
              <a:latin typeface="Franklin Gothic Book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</TotalTime>
  <Words>848</Words>
  <PresentationFormat>Экран (4:3)</PresentationFormat>
  <Paragraphs>127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24</vt:i4>
      </vt:variant>
    </vt:vector>
  </HeadingPairs>
  <TitlesOfParts>
    <vt:vector size="38" baseType="lpstr">
      <vt:lpstr>Franklin Gothic Book</vt:lpstr>
      <vt:lpstr>Arial</vt:lpstr>
      <vt:lpstr>Franklin Gothic Medium</vt:lpstr>
      <vt:lpstr>Wingdings 2</vt:lpstr>
      <vt:lpstr>Calibri</vt:lpstr>
      <vt:lpstr>Times New Roman</vt:lpstr>
      <vt:lpstr>Arial Black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СКАЗОЧНАЯ СТРАНА</dc:title>
  <cp:lastModifiedBy>Мама</cp:lastModifiedBy>
  <cp:revision>6</cp:revision>
  <dcterms:modified xsi:type="dcterms:W3CDTF">2012-12-05T19:34:45Z</dcterms:modified>
</cp:coreProperties>
</file>