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4"/>
  </p:notesMasterIdLst>
  <p:sldIdLst>
    <p:sldId id="256" r:id="rId2"/>
    <p:sldId id="302" r:id="rId3"/>
    <p:sldId id="303" r:id="rId4"/>
    <p:sldId id="304" r:id="rId5"/>
    <p:sldId id="309" r:id="rId6"/>
    <p:sldId id="307" r:id="rId7"/>
    <p:sldId id="308" r:id="rId8"/>
    <p:sldId id="306" r:id="rId9"/>
    <p:sldId id="257" r:id="rId10"/>
    <p:sldId id="258" r:id="rId11"/>
    <p:sldId id="259" r:id="rId12"/>
    <p:sldId id="260" r:id="rId13"/>
    <p:sldId id="261" r:id="rId14"/>
    <p:sldId id="276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77" r:id="rId23"/>
    <p:sldId id="271" r:id="rId24"/>
    <p:sldId id="279" r:id="rId25"/>
    <p:sldId id="280" r:id="rId26"/>
    <p:sldId id="270" r:id="rId27"/>
    <p:sldId id="281" r:id="rId28"/>
    <p:sldId id="282" r:id="rId29"/>
    <p:sldId id="283" r:id="rId30"/>
    <p:sldId id="284" r:id="rId31"/>
    <p:sldId id="285" r:id="rId32"/>
    <p:sldId id="287" r:id="rId33"/>
    <p:sldId id="291" r:id="rId34"/>
    <p:sldId id="288" r:id="rId35"/>
    <p:sldId id="292" r:id="rId36"/>
    <p:sldId id="289" r:id="rId37"/>
    <p:sldId id="290" r:id="rId38"/>
    <p:sldId id="272" r:id="rId39"/>
    <p:sldId id="273" r:id="rId40"/>
    <p:sldId id="294" r:id="rId41"/>
    <p:sldId id="293" r:id="rId42"/>
    <p:sldId id="295" r:id="rId43"/>
    <p:sldId id="297" r:id="rId44"/>
    <p:sldId id="316" r:id="rId45"/>
    <p:sldId id="317" r:id="rId46"/>
    <p:sldId id="275" r:id="rId47"/>
    <p:sldId id="298" r:id="rId48"/>
    <p:sldId id="299" r:id="rId49"/>
    <p:sldId id="301" r:id="rId50"/>
    <p:sldId id="300" r:id="rId51"/>
    <p:sldId id="274" r:id="rId52"/>
    <p:sldId id="296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D2293C-6398-4D71-855E-592A9A78F5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CF3284-099F-4A8E-BBB4-CCCE1DD851D6}">
      <dgm:prSet phldrT="[Текст]"/>
      <dgm:spPr/>
      <dgm:t>
        <a:bodyPr/>
        <a:lstStyle/>
        <a:p>
          <a:r>
            <a:rPr lang="ru-RU" dirty="0" smtClean="0"/>
            <a:t>Во главе церкви- митрополит (присылался из Константинополя).</a:t>
          </a:r>
          <a:endParaRPr lang="ru-RU" dirty="0"/>
        </a:p>
      </dgm:t>
    </dgm:pt>
    <dgm:pt modelId="{9CEB4505-C417-4708-AC50-773725FA3525}" type="parTrans" cxnId="{FD945CC8-E7A3-4383-8BF7-DA4E77785A21}">
      <dgm:prSet/>
      <dgm:spPr/>
      <dgm:t>
        <a:bodyPr/>
        <a:lstStyle/>
        <a:p>
          <a:endParaRPr lang="ru-RU"/>
        </a:p>
      </dgm:t>
    </dgm:pt>
    <dgm:pt modelId="{B8BFCC28-522C-436B-8C8A-F39E094FCEBF}" type="sibTrans" cxnId="{FD945CC8-E7A3-4383-8BF7-DA4E77785A21}">
      <dgm:prSet/>
      <dgm:spPr/>
      <dgm:t>
        <a:bodyPr/>
        <a:lstStyle/>
        <a:p>
          <a:endParaRPr lang="ru-RU"/>
        </a:p>
      </dgm:t>
    </dgm:pt>
    <dgm:pt modelId="{8AEB3C86-B081-4EA3-9D51-6EAE5F75FF65}">
      <dgm:prSet phldrT="[Текст]"/>
      <dgm:spPr/>
      <dgm:t>
        <a:bodyPr/>
        <a:lstStyle/>
        <a:p>
          <a:r>
            <a:rPr lang="ru-RU" dirty="0" smtClean="0"/>
            <a:t>Епископы- осуществляли церковное управление в административно- политических центрах.</a:t>
          </a:r>
          <a:endParaRPr lang="ru-RU" dirty="0"/>
        </a:p>
      </dgm:t>
    </dgm:pt>
    <dgm:pt modelId="{99D735EF-CD19-4F1C-BAA2-6FAF6C900A9B}" type="parTrans" cxnId="{7D31B859-1ECD-4E71-924C-C1DC74678EBF}">
      <dgm:prSet/>
      <dgm:spPr/>
      <dgm:t>
        <a:bodyPr/>
        <a:lstStyle/>
        <a:p>
          <a:endParaRPr lang="ru-RU"/>
        </a:p>
      </dgm:t>
    </dgm:pt>
    <dgm:pt modelId="{FB31083D-7C4F-4BE3-AF4F-6579AD1A8431}" type="sibTrans" cxnId="{7D31B859-1ECD-4E71-924C-C1DC74678EBF}">
      <dgm:prSet/>
      <dgm:spPr/>
      <dgm:t>
        <a:bodyPr/>
        <a:lstStyle/>
        <a:p>
          <a:endParaRPr lang="ru-RU"/>
        </a:p>
      </dgm:t>
    </dgm:pt>
    <dgm:pt modelId="{AF7B135B-3EBD-405B-9676-E61A82141C86}" type="pres">
      <dgm:prSet presAssocID="{2BD2293C-6398-4D71-855E-592A9A78F5A2}" presName="linear" presStyleCnt="0">
        <dgm:presLayoutVars>
          <dgm:animLvl val="lvl"/>
          <dgm:resizeHandles val="exact"/>
        </dgm:presLayoutVars>
      </dgm:prSet>
      <dgm:spPr/>
    </dgm:pt>
    <dgm:pt modelId="{B0845828-1B46-440E-8715-9DF5735E6003}" type="pres">
      <dgm:prSet presAssocID="{DBCF3284-099F-4A8E-BBB4-CCCE1DD851D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9A2E3B-58C1-4493-A899-5101CAF830A1}" type="pres">
      <dgm:prSet presAssocID="{B8BFCC28-522C-436B-8C8A-F39E094FCEBF}" presName="spacer" presStyleCnt="0"/>
      <dgm:spPr/>
    </dgm:pt>
    <dgm:pt modelId="{D88BE075-3D76-46D0-94B4-41D514566EFA}" type="pres">
      <dgm:prSet presAssocID="{8AEB3C86-B081-4EA3-9D51-6EAE5F75FF6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36DAD1-8524-4122-8EE5-23878A871FD0}" type="presOf" srcId="{DBCF3284-099F-4A8E-BBB4-CCCE1DD851D6}" destId="{B0845828-1B46-440E-8715-9DF5735E6003}" srcOrd="0" destOrd="0" presId="urn:microsoft.com/office/officeart/2005/8/layout/vList2"/>
    <dgm:cxn modelId="{FD945CC8-E7A3-4383-8BF7-DA4E77785A21}" srcId="{2BD2293C-6398-4D71-855E-592A9A78F5A2}" destId="{DBCF3284-099F-4A8E-BBB4-CCCE1DD851D6}" srcOrd="0" destOrd="0" parTransId="{9CEB4505-C417-4708-AC50-773725FA3525}" sibTransId="{B8BFCC28-522C-436B-8C8A-F39E094FCEBF}"/>
    <dgm:cxn modelId="{7D31B859-1ECD-4E71-924C-C1DC74678EBF}" srcId="{2BD2293C-6398-4D71-855E-592A9A78F5A2}" destId="{8AEB3C86-B081-4EA3-9D51-6EAE5F75FF65}" srcOrd="1" destOrd="0" parTransId="{99D735EF-CD19-4F1C-BAA2-6FAF6C900A9B}" sibTransId="{FB31083D-7C4F-4BE3-AF4F-6579AD1A8431}"/>
    <dgm:cxn modelId="{8167D8B5-17A0-4D04-9120-DB9618B03411}" type="presOf" srcId="{8AEB3C86-B081-4EA3-9D51-6EAE5F75FF65}" destId="{D88BE075-3D76-46D0-94B4-41D514566EFA}" srcOrd="0" destOrd="0" presId="urn:microsoft.com/office/officeart/2005/8/layout/vList2"/>
    <dgm:cxn modelId="{98E79EF1-267E-46E1-AA1E-C91C4705202A}" type="presOf" srcId="{2BD2293C-6398-4D71-855E-592A9A78F5A2}" destId="{AF7B135B-3EBD-405B-9676-E61A82141C86}" srcOrd="0" destOrd="0" presId="urn:microsoft.com/office/officeart/2005/8/layout/vList2"/>
    <dgm:cxn modelId="{FE67DB2D-BC23-4472-B0F2-EE77E76B4ADC}" type="presParOf" srcId="{AF7B135B-3EBD-405B-9676-E61A82141C86}" destId="{B0845828-1B46-440E-8715-9DF5735E6003}" srcOrd="0" destOrd="0" presId="urn:microsoft.com/office/officeart/2005/8/layout/vList2"/>
    <dgm:cxn modelId="{D6CE46B8-196C-4458-9AE9-4E321AE65D25}" type="presParOf" srcId="{AF7B135B-3EBD-405B-9676-E61A82141C86}" destId="{649A2E3B-58C1-4493-A899-5101CAF830A1}" srcOrd="1" destOrd="0" presId="urn:microsoft.com/office/officeart/2005/8/layout/vList2"/>
    <dgm:cxn modelId="{3A70B288-CFF8-484E-8366-6FF8A49D46A9}" type="presParOf" srcId="{AF7B135B-3EBD-405B-9676-E61A82141C86}" destId="{D88BE075-3D76-46D0-94B4-41D514566EF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2637A7-08B0-4338-B4A1-533F6AC81F3C}" type="doc">
      <dgm:prSet loTypeId="urn:microsoft.com/office/officeart/2005/8/layout/arrow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C6C72E-73BC-412F-B4DA-08B4DBE5CF8C}">
      <dgm:prSet phldrT="[Текст]" custT="1"/>
      <dgm:spPr/>
      <dgm:t>
        <a:bodyPr/>
        <a:lstStyle/>
        <a:p>
          <a:r>
            <a:rPr lang="ru-RU" sz="3200" b="1" dirty="0" smtClean="0"/>
            <a:t>Западное направление</a:t>
          </a:r>
          <a:endParaRPr lang="ru-RU" sz="3200" b="1" dirty="0"/>
        </a:p>
      </dgm:t>
    </dgm:pt>
    <dgm:pt modelId="{19415FB3-7B63-483B-A90D-F1A74BF89873}" type="parTrans" cxnId="{2AE746BF-2FAF-4674-93E0-BDF5D9E35AE6}">
      <dgm:prSet/>
      <dgm:spPr/>
      <dgm:t>
        <a:bodyPr/>
        <a:lstStyle/>
        <a:p>
          <a:endParaRPr lang="ru-RU"/>
        </a:p>
      </dgm:t>
    </dgm:pt>
    <dgm:pt modelId="{44A0CBCA-228E-469D-82F6-49C1A410AAA8}" type="sibTrans" cxnId="{2AE746BF-2FAF-4674-93E0-BDF5D9E35AE6}">
      <dgm:prSet/>
      <dgm:spPr/>
      <dgm:t>
        <a:bodyPr/>
        <a:lstStyle/>
        <a:p>
          <a:endParaRPr lang="ru-RU"/>
        </a:p>
      </dgm:t>
    </dgm:pt>
    <dgm:pt modelId="{1370D112-8A3E-4563-B3C9-7D92FEAF7D7C}">
      <dgm:prSet phldrT="[Текст]"/>
      <dgm:spPr/>
      <dgm:t>
        <a:bodyPr/>
        <a:lstStyle/>
        <a:p>
          <a:r>
            <a:rPr lang="ru-RU" b="1" dirty="0" smtClean="0"/>
            <a:t>Восточное направление</a:t>
          </a:r>
          <a:endParaRPr lang="ru-RU" b="1" dirty="0"/>
        </a:p>
      </dgm:t>
    </dgm:pt>
    <dgm:pt modelId="{C0865E04-10E8-40BC-8B64-8079A1D642BB}" type="parTrans" cxnId="{A48A7CEB-7CA0-4D92-809E-9E5A9B4BC2AD}">
      <dgm:prSet/>
      <dgm:spPr/>
      <dgm:t>
        <a:bodyPr/>
        <a:lstStyle/>
        <a:p>
          <a:endParaRPr lang="ru-RU"/>
        </a:p>
      </dgm:t>
    </dgm:pt>
    <dgm:pt modelId="{1EC0E82C-537E-44EA-ABCD-9848B4F9E202}" type="sibTrans" cxnId="{A48A7CEB-7CA0-4D92-809E-9E5A9B4BC2AD}">
      <dgm:prSet/>
      <dgm:spPr/>
      <dgm:t>
        <a:bodyPr/>
        <a:lstStyle/>
        <a:p>
          <a:endParaRPr lang="ru-RU"/>
        </a:p>
      </dgm:t>
    </dgm:pt>
    <dgm:pt modelId="{B70C17AB-CFF2-41AC-9AF3-766E04BBBCF0}" type="pres">
      <dgm:prSet presAssocID="{182637A7-08B0-4338-B4A1-533F6AC81F3C}" presName="cycle" presStyleCnt="0">
        <dgm:presLayoutVars>
          <dgm:dir/>
          <dgm:resizeHandles val="exact"/>
        </dgm:presLayoutVars>
      </dgm:prSet>
      <dgm:spPr/>
    </dgm:pt>
    <dgm:pt modelId="{E6D87A70-F240-4A0F-82EC-A9E7B59B5821}" type="pres">
      <dgm:prSet presAssocID="{E6C6C72E-73BC-412F-B4DA-08B4DBE5CF8C}" presName="arrow" presStyleLbl="node1" presStyleIdx="0" presStyleCnt="2" custScaleY="100783" custRadScaleRad="89843" custRadScaleInc="-338">
        <dgm:presLayoutVars>
          <dgm:bulletEnabled val="1"/>
        </dgm:presLayoutVars>
      </dgm:prSet>
      <dgm:spPr/>
    </dgm:pt>
    <dgm:pt modelId="{39B2407F-7F8C-4FE0-98C4-5170ED10E626}" type="pres">
      <dgm:prSet presAssocID="{1370D112-8A3E-4563-B3C9-7D92FEAF7D7C}" presName="arrow" presStyleLbl="node1" presStyleIdx="1" presStyleCnt="2" custAng="0" custScaleY="100709" custRadScaleRad="96346" custRadScaleInc="1358">
        <dgm:presLayoutVars>
          <dgm:bulletEnabled val="1"/>
        </dgm:presLayoutVars>
      </dgm:prSet>
      <dgm:spPr/>
    </dgm:pt>
  </dgm:ptLst>
  <dgm:cxnLst>
    <dgm:cxn modelId="{E6041ABE-4164-43DA-B150-E3CA51B12F16}" type="presOf" srcId="{1370D112-8A3E-4563-B3C9-7D92FEAF7D7C}" destId="{39B2407F-7F8C-4FE0-98C4-5170ED10E626}" srcOrd="0" destOrd="0" presId="urn:microsoft.com/office/officeart/2005/8/layout/arrow1"/>
    <dgm:cxn modelId="{2AE746BF-2FAF-4674-93E0-BDF5D9E35AE6}" srcId="{182637A7-08B0-4338-B4A1-533F6AC81F3C}" destId="{E6C6C72E-73BC-412F-B4DA-08B4DBE5CF8C}" srcOrd="0" destOrd="0" parTransId="{19415FB3-7B63-483B-A90D-F1A74BF89873}" sibTransId="{44A0CBCA-228E-469D-82F6-49C1A410AAA8}"/>
    <dgm:cxn modelId="{A48A7CEB-7CA0-4D92-809E-9E5A9B4BC2AD}" srcId="{182637A7-08B0-4338-B4A1-533F6AC81F3C}" destId="{1370D112-8A3E-4563-B3C9-7D92FEAF7D7C}" srcOrd="1" destOrd="0" parTransId="{C0865E04-10E8-40BC-8B64-8079A1D642BB}" sibTransId="{1EC0E82C-537E-44EA-ABCD-9848B4F9E202}"/>
    <dgm:cxn modelId="{D8354F96-1F27-4C2F-A823-F1EB91C3EB7E}" type="presOf" srcId="{E6C6C72E-73BC-412F-B4DA-08B4DBE5CF8C}" destId="{E6D87A70-F240-4A0F-82EC-A9E7B59B5821}" srcOrd="0" destOrd="0" presId="urn:microsoft.com/office/officeart/2005/8/layout/arrow1"/>
    <dgm:cxn modelId="{C25BDAFE-7638-4394-A669-E9E498992345}" type="presOf" srcId="{182637A7-08B0-4338-B4A1-533F6AC81F3C}" destId="{B70C17AB-CFF2-41AC-9AF3-766E04BBBCF0}" srcOrd="0" destOrd="0" presId="urn:microsoft.com/office/officeart/2005/8/layout/arrow1"/>
    <dgm:cxn modelId="{42ADB9FF-C14F-47D8-A4F9-83D6395963B9}" type="presParOf" srcId="{B70C17AB-CFF2-41AC-9AF3-766E04BBBCF0}" destId="{E6D87A70-F240-4A0F-82EC-A9E7B59B5821}" srcOrd="0" destOrd="0" presId="urn:microsoft.com/office/officeart/2005/8/layout/arrow1"/>
    <dgm:cxn modelId="{68B379EB-6BC7-493F-9776-DF4940EBF65C}" type="presParOf" srcId="{B70C17AB-CFF2-41AC-9AF3-766E04BBBCF0}" destId="{39B2407F-7F8C-4FE0-98C4-5170ED10E626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98B650-9C73-4A50-801A-8237FF596D4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A49F74-8AEE-48BC-86C5-1AF834156BB4}">
      <dgm:prSet phldrT="[Текст]"/>
      <dgm:spPr/>
      <dgm:t>
        <a:bodyPr/>
        <a:lstStyle/>
        <a:p>
          <a:r>
            <a:rPr lang="ru-RU" b="1" dirty="0" smtClean="0"/>
            <a:t>981</a:t>
          </a:r>
          <a:endParaRPr lang="ru-RU" b="1" dirty="0"/>
        </a:p>
      </dgm:t>
    </dgm:pt>
    <dgm:pt modelId="{7C9E4106-77E1-4EFD-B0E9-A6043F5D3539}" type="parTrans" cxnId="{6A8A5980-EDD0-4235-B972-D420CEC7F379}">
      <dgm:prSet/>
      <dgm:spPr/>
      <dgm:t>
        <a:bodyPr/>
        <a:lstStyle/>
        <a:p>
          <a:endParaRPr lang="ru-RU"/>
        </a:p>
      </dgm:t>
    </dgm:pt>
    <dgm:pt modelId="{00838719-EF95-4829-BA28-025483D681FF}" type="sibTrans" cxnId="{6A8A5980-EDD0-4235-B972-D420CEC7F379}">
      <dgm:prSet/>
      <dgm:spPr/>
      <dgm:t>
        <a:bodyPr/>
        <a:lstStyle/>
        <a:p>
          <a:endParaRPr lang="ru-RU"/>
        </a:p>
      </dgm:t>
    </dgm:pt>
    <dgm:pt modelId="{8CA161EE-EB35-4A9E-ADDA-63AA785769D9}">
      <dgm:prSet phldrT="[Текст]" custT="1"/>
      <dgm:spPr/>
      <dgm:t>
        <a:bodyPr/>
        <a:lstStyle/>
        <a:p>
          <a:r>
            <a:rPr lang="ru-RU" sz="2400" b="1" dirty="0" smtClean="0"/>
            <a:t>Русско-польская война.</a:t>
          </a:r>
          <a:endParaRPr lang="ru-RU" sz="2400" b="1" dirty="0"/>
        </a:p>
      </dgm:t>
    </dgm:pt>
    <dgm:pt modelId="{11126449-D201-4A3B-80DF-30EB6AA80753}" type="parTrans" cxnId="{2B0EB67C-9B33-491E-9C24-8B3B245B4316}">
      <dgm:prSet/>
      <dgm:spPr/>
      <dgm:t>
        <a:bodyPr/>
        <a:lstStyle/>
        <a:p>
          <a:endParaRPr lang="ru-RU"/>
        </a:p>
      </dgm:t>
    </dgm:pt>
    <dgm:pt modelId="{5ED068EE-DCFC-489B-947F-72B2C1577A90}" type="sibTrans" cxnId="{2B0EB67C-9B33-491E-9C24-8B3B245B4316}">
      <dgm:prSet/>
      <dgm:spPr/>
      <dgm:t>
        <a:bodyPr/>
        <a:lstStyle/>
        <a:p>
          <a:endParaRPr lang="ru-RU"/>
        </a:p>
      </dgm:t>
    </dgm:pt>
    <dgm:pt modelId="{B87ED561-C5EE-4D8F-B2AF-66135D9290BB}">
      <dgm:prSet phldrT="[Текст]" custT="1"/>
      <dgm:spPr/>
      <dgm:t>
        <a:bodyPr/>
        <a:lstStyle/>
        <a:p>
          <a:r>
            <a:rPr lang="ru-RU" sz="2400" b="1" dirty="0" smtClean="0"/>
            <a:t>Присоединены Перемышль, Червень.</a:t>
          </a:r>
          <a:endParaRPr lang="ru-RU" sz="2400" b="1" dirty="0"/>
        </a:p>
      </dgm:t>
    </dgm:pt>
    <dgm:pt modelId="{9F9D59B3-37AF-4953-9B5C-535C651E0435}" type="parTrans" cxnId="{13AC89DA-2B16-4CB2-8CF1-4ED76D75E441}">
      <dgm:prSet/>
      <dgm:spPr/>
      <dgm:t>
        <a:bodyPr/>
        <a:lstStyle/>
        <a:p>
          <a:endParaRPr lang="ru-RU"/>
        </a:p>
      </dgm:t>
    </dgm:pt>
    <dgm:pt modelId="{030100B0-ABCD-4354-BDA0-48B5726343DC}" type="sibTrans" cxnId="{13AC89DA-2B16-4CB2-8CF1-4ED76D75E441}">
      <dgm:prSet/>
      <dgm:spPr/>
      <dgm:t>
        <a:bodyPr/>
        <a:lstStyle/>
        <a:p>
          <a:endParaRPr lang="ru-RU"/>
        </a:p>
      </dgm:t>
    </dgm:pt>
    <dgm:pt modelId="{37166F36-701E-48BB-B951-6E4C1BE7ABCF}">
      <dgm:prSet phldrT="[Текст]"/>
      <dgm:spPr/>
      <dgm:t>
        <a:bodyPr/>
        <a:lstStyle/>
        <a:p>
          <a:r>
            <a:rPr lang="ru-RU" b="1" dirty="0" smtClean="0"/>
            <a:t>983</a:t>
          </a:r>
          <a:endParaRPr lang="ru-RU" b="1" dirty="0"/>
        </a:p>
      </dgm:t>
    </dgm:pt>
    <dgm:pt modelId="{23A4BC4F-E135-436A-9598-2537995D4257}" type="parTrans" cxnId="{31B1D881-42AE-46A1-9337-810DDFCC5733}">
      <dgm:prSet/>
      <dgm:spPr/>
      <dgm:t>
        <a:bodyPr/>
        <a:lstStyle/>
        <a:p>
          <a:endParaRPr lang="ru-RU"/>
        </a:p>
      </dgm:t>
    </dgm:pt>
    <dgm:pt modelId="{63CEE60E-3089-4EA3-9008-5F56B4723B08}" type="sibTrans" cxnId="{31B1D881-42AE-46A1-9337-810DDFCC5733}">
      <dgm:prSet/>
      <dgm:spPr/>
      <dgm:t>
        <a:bodyPr/>
        <a:lstStyle/>
        <a:p>
          <a:endParaRPr lang="ru-RU"/>
        </a:p>
      </dgm:t>
    </dgm:pt>
    <dgm:pt modelId="{33507298-ADD6-4510-8D72-69F1B1097F70}">
      <dgm:prSet phldrT="[Текст]" custT="1"/>
      <dgm:spPr/>
      <dgm:t>
        <a:bodyPr/>
        <a:lstStyle/>
        <a:p>
          <a:r>
            <a:rPr lang="ru-RU" sz="2400" b="1" dirty="0" smtClean="0"/>
            <a:t>Завоевание земель ятвягов.</a:t>
          </a:r>
          <a:endParaRPr lang="ru-RU" sz="2400" b="1" dirty="0"/>
        </a:p>
      </dgm:t>
    </dgm:pt>
    <dgm:pt modelId="{EB8C55CC-6EEA-4C25-85E3-89045E1D4B2D}" type="parTrans" cxnId="{0282B9B4-A32F-42B9-B868-8C1B0EDA4676}">
      <dgm:prSet/>
      <dgm:spPr/>
      <dgm:t>
        <a:bodyPr/>
        <a:lstStyle/>
        <a:p>
          <a:endParaRPr lang="ru-RU"/>
        </a:p>
      </dgm:t>
    </dgm:pt>
    <dgm:pt modelId="{54660FFB-2E96-43E5-BFF8-E942C069B431}" type="sibTrans" cxnId="{0282B9B4-A32F-42B9-B868-8C1B0EDA4676}">
      <dgm:prSet/>
      <dgm:spPr/>
      <dgm:t>
        <a:bodyPr/>
        <a:lstStyle/>
        <a:p>
          <a:endParaRPr lang="ru-RU"/>
        </a:p>
      </dgm:t>
    </dgm:pt>
    <dgm:pt modelId="{4395D4F5-312B-4AA6-9D99-97DE9DC60125}">
      <dgm:prSet phldrT="[Текст]" custT="1"/>
      <dgm:spPr/>
      <dgm:t>
        <a:bodyPr/>
        <a:lstStyle/>
        <a:p>
          <a:r>
            <a:rPr lang="ru-RU" sz="2400" b="1" dirty="0" smtClean="0"/>
            <a:t>Русь овладела речными путями по Неману, </a:t>
          </a:r>
          <a:r>
            <a:rPr lang="ru-RU" sz="2400" b="1" dirty="0" err="1" smtClean="0"/>
            <a:t>Висле,Бугу</a:t>
          </a:r>
          <a:r>
            <a:rPr lang="ru-RU" sz="2400" b="1" dirty="0" smtClean="0"/>
            <a:t>.</a:t>
          </a:r>
          <a:endParaRPr lang="ru-RU" sz="2400" b="1" dirty="0"/>
        </a:p>
      </dgm:t>
    </dgm:pt>
    <dgm:pt modelId="{F9A0695B-59FF-479B-B1EB-EECBA02041D3}" type="parTrans" cxnId="{ED49A207-F4F6-4178-B6AC-23EF0918BB5E}">
      <dgm:prSet/>
      <dgm:spPr/>
      <dgm:t>
        <a:bodyPr/>
        <a:lstStyle/>
        <a:p>
          <a:endParaRPr lang="ru-RU"/>
        </a:p>
      </dgm:t>
    </dgm:pt>
    <dgm:pt modelId="{3AF5E84A-A581-4447-9573-DFC99B99A22F}" type="sibTrans" cxnId="{ED49A207-F4F6-4178-B6AC-23EF0918BB5E}">
      <dgm:prSet/>
      <dgm:spPr/>
      <dgm:t>
        <a:bodyPr/>
        <a:lstStyle/>
        <a:p>
          <a:endParaRPr lang="ru-RU"/>
        </a:p>
      </dgm:t>
    </dgm:pt>
    <dgm:pt modelId="{199BAE15-7A6E-4FFF-A97E-CB2B81D24061}">
      <dgm:prSet phldrT="[Текст]"/>
      <dgm:spPr/>
      <dgm:t>
        <a:bodyPr/>
        <a:lstStyle/>
        <a:p>
          <a:r>
            <a:rPr lang="ru-RU" b="1" dirty="0" smtClean="0"/>
            <a:t>1001</a:t>
          </a:r>
          <a:endParaRPr lang="ru-RU" b="1" dirty="0"/>
        </a:p>
      </dgm:t>
    </dgm:pt>
    <dgm:pt modelId="{C077316D-3EB4-4528-8713-EF1D2A77FC56}" type="parTrans" cxnId="{F0B8641A-E428-4610-BB4C-190E933FE10B}">
      <dgm:prSet/>
      <dgm:spPr/>
      <dgm:t>
        <a:bodyPr/>
        <a:lstStyle/>
        <a:p>
          <a:endParaRPr lang="ru-RU"/>
        </a:p>
      </dgm:t>
    </dgm:pt>
    <dgm:pt modelId="{9C144229-48A1-4DA2-9CD2-1AD5485C4C54}" type="sibTrans" cxnId="{F0B8641A-E428-4610-BB4C-190E933FE10B}">
      <dgm:prSet/>
      <dgm:spPr/>
      <dgm:t>
        <a:bodyPr/>
        <a:lstStyle/>
        <a:p>
          <a:endParaRPr lang="ru-RU"/>
        </a:p>
      </dgm:t>
    </dgm:pt>
    <dgm:pt modelId="{48521D28-DA7C-495A-AAA5-31F8D4ACEB01}">
      <dgm:prSet phldrT="[Текст]" custT="1"/>
      <dgm:spPr/>
      <dgm:t>
        <a:bodyPr/>
        <a:lstStyle/>
        <a:p>
          <a:r>
            <a:rPr lang="ru-RU" sz="2400" b="1" dirty="0" smtClean="0"/>
            <a:t>Обмен послами между папой </a:t>
          </a:r>
          <a:r>
            <a:rPr lang="ru-RU" sz="2400" b="1" dirty="0" err="1" smtClean="0"/>
            <a:t>Сильвестром</a:t>
          </a:r>
          <a:r>
            <a:rPr lang="ru-RU" sz="2400" b="1" dirty="0" smtClean="0"/>
            <a:t> </a:t>
          </a:r>
          <a:r>
            <a:rPr lang="en-US" sz="2400" b="1" dirty="0" smtClean="0"/>
            <a:t>II</a:t>
          </a:r>
          <a:r>
            <a:rPr lang="ru-RU" sz="2400" b="1" dirty="0" smtClean="0"/>
            <a:t> и князем Владимиром.</a:t>
          </a:r>
          <a:endParaRPr lang="ru-RU" sz="2400" b="1" dirty="0"/>
        </a:p>
      </dgm:t>
    </dgm:pt>
    <dgm:pt modelId="{BF2A4E82-30BF-401A-9E0A-1EC289C11A35}" type="parTrans" cxnId="{910DA5E5-F84C-44DB-A7BF-0E4E07597B66}">
      <dgm:prSet/>
      <dgm:spPr/>
      <dgm:t>
        <a:bodyPr/>
        <a:lstStyle/>
        <a:p>
          <a:endParaRPr lang="ru-RU"/>
        </a:p>
      </dgm:t>
    </dgm:pt>
    <dgm:pt modelId="{F3F058DD-AEB5-4C04-9D63-55BC6B71F739}" type="sibTrans" cxnId="{910DA5E5-F84C-44DB-A7BF-0E4E07597B66}">
      <dgm:prSet/>
      <dgm:spPr/>
      <dgm:t>
        <a:bodyPr/>
        <a:lstStyle/>
        <a:p>
          <a:endParaRPr lang="ru-RU"/>
        </a:p>
      </dgm:t>
    </dgm:pt>
    <dgm:pt modelId="{EFE83AA5-4066-4D33-AEF1-CC3018603B44}" type="pres">
      <dgm:prSet presAssocID="{F898B650-9C73-4A50-801A-8237FF596D40}" presName="linearFlow" presStyleCnt="0">
        <dgm:presLayoutVars>
          <dgm:dir/>
          <dgm:animLvl val="lvl"/>
          <dgm:resizeHandles val="exact"/>
        </dgm:presLayoutVars>
      </dgm:prSet>
      <dgm:spPr/>
    </dgm:pt>
    <dgm:pt modelId="{764DD7E8-1DE2-4F0A-B757-911CAB5272F8}" type="pres">
      <dgm:prSet presAssocID="{3CA49F74-8AEE-48BC-86C5-1AF834156BB4}" presName="composite" presStyleCnt="0"/>
      <dgm:spPr/>
    </dgm:pt>
    <dgm:pt modelId="{191E248C-F5E8-4B9A-9098-BB8EDEE64205}" type="pres">
      <dgm:prSet presAssocID="{3CA49F74-8AEE-48BC-86C5-1AF834156BB4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A07D0029-04AF-4FBD-9885-9C4C0410A9F3}" type="pres">
      <dgm:prSet presAssocID="{3CA49F74-8AEE-48BC-86C5-1AF834156BB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B7833-A87D-49F2-B8EF-47DCAAA04FE9}" type="pres">
      <dgm:prSet presAssocID="{00838719-EF95-4829-BA28-025483D681FF}" presName="sp" presStyleCnt="0"/>
      <dgm:spPr/>
    </dgm:pt>
    <dgm:pt modelId="{403707BE-CFB8-41BB-9D53-2CABAA67E1BC}" type="pres">
      <dgm:prSet presAssocID="{37166F36-701E-48BB-B951-6E4C1BE7ABCF}" presName="composite" presStyleCnt="0"/>
      <dgm:spPr/>
    </dgm:pt>
    <dgm:pt modelId="{25FDC28E-19CC-4D24-8395-3FBEC380F7E0}" type="pres">
      <dgm:prSet presAssocID="{37166F36-701E-48BB-B951-6E4C1BE7ABCF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F22B3895-9A46-4894-91C5-D33E3889DC70}" type="pres">
      <dgm:prSet presAssocID="{37166F36-701E-48BB-B951-6E4C1BE7ABCF}" presName="descendantText" presStyleLbl="alignAcc1" presStyleIdx="1" presStyleCnt="3">
        <dgm:presLayoutVars>
          <dgm:bulletEnabled val="1"/>
        </dgm:presLayoutVars>
      </dgm:prSet>
      <dgm:spPr/>
    </dgm:pt>
    <dgm:pt modelId="{299EAF73-EBA1-4875-BFA9-7C17B379F9AB}" type="pres">
      <dgm:prSet presAssocID="{63CEE60E-3089-4EA3-9008-5F56B4723B08}" presName="sp" presStyleCnt="0"/>
      <dgm:spPr/>
    </dgm:pt>
    <dgm:pt modelId="{A355B465-4027-4DAB-9440-605F4A91AC93}" type="pres">
      <dgm:prSet presAssocID="{199BAE15-7A6E-4FFF-A97E-CB2B81D24061}" presName="composite" presStyleCnt="0"/>
      <dgm:spPr/>
    </dgm:pt>
    <dgm:pt modelId="{6E230858-F59F-4DBE-8C64-D72C972422A8}" type="pres">
      <dgm:prSet presAssocID="{199BAE15-7A6E-4FFF-A97E-CB2B81D24061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B11A98A-DEDF-47BB-B36A-9BC036B43198}" type="pres">
      <dgm:prSet presAssocID="{199BAE15-7A6E-4FFF-A97E-CB2B81D2406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D13041-B6AC-4DE6-9CF4-E2F33737227E}" type="presOf" srcId="{3CA49F74-8AEE-48BC-86C5-1AF834156BB4}" destId="{191E248C-F5E8-4B9A-9098-BB8EDEE64205}" srcOrd="0" destOrd="0" presId="urn:microsoft.com/office/officeart/2005/8/layout/chevron2"/>
    <dgm:cxn modelId="{910DA5E5-F84C-44DB-A7BF-0E4E07597B66}" srcId="{199BAE15-7A6E-4FFF-A97E-CB2B81D24061}" destId="{48521D28-DA7C-495A-AAA5-31F8D4ACEB01}" srcOrd="0" destOrd="0" parTransId="{BF2A4E82-30BF-401A-9E0A-1EC289C11A35}" sibTransId="{F3F058DD-AEB5-4C04-9D63-55BC6B71F739}"/>
    <dgm:cxn modelId="{E208F450-7865-4EFF-B496-ECBA40F106E2}" type="presOf" srcId="{33507298-ADD6-4510-8D72-69F1B1097F70}" destId="{F22B3895-9A46-4894-91C5-D33E3889DC70}" srcOrd="0" destOrd="0" presId="urn:microsoft.com/office/officeart/2005/8/layout/chevron2"/>
    <dgm:cxn modelId="{ED49A207-F4F6-4178-B6AC-23EF0918BB5E}" srcId="{37166F36-701E-48BB-B951-6E4C1BE7ABCF}" destId="{4395D4F5-312B-4AA6-9D99-97DE9DC60125}" srcOrd="1" destOrd="0" parTransId="{F9A0695B-59FF-479B-B1EB-EECBA02041D3}" sibTransId="{3AF5E84A-A581-4447-9573-DFC99B99A22F}"/>
    <dgm:cxn modelId="{2B0EB67C-9B33-491E-9C24-8B3B245B4316}" srcId="{3CA49F74-8AEE-48BC-86C5-1AF834156BB4}" destId="{8CA161EE-EB35-4A9E-ADDA-63AA785769D9}" srcOrd="0" destOrd="0" parTransId="{11126449-D201-4A3B-80DF-30EB6AA80753}" sibTransId="{5ED068EE-DCFC-489B-947F-72B2C1577A90}"/>
    <dgm:cxn modelId="{0282B9B4-A32F-42B9-B868-8C1B0EDA4676}" srcId="{37166F36-701E-48BB-B951-6E4C1BE7ABCF}" destId="{33507298-ADD6-4510-8D72-69F1B1097F70}" srcOrd="0" destOrd="0" parTransId="{EB8C55CC-6EEA-4C25-85E3-89045E1D4B2D}" sibTransId="{54660FFB-2E96-43E5-BFF8-E942C069B431}"/>
    <dgm:cxn modelId="{6C4A3174-A191-4157-A17C-5E9927C71731}" type="presOf" srcId="{37166F36-701E-48BB-B951-6E4C1BE7ABCF}" destId="{25FDC28E-19CC-4D24-8395-3FBEC380F7E0}" srcOrd="0" destOrd="0" presId="urn:microsoft.com/office/officeart/2005/8/layout/chevron2"/>
    <dgm:cxn modelId="{F0B8641A-E428-4610-BB4C-190E933FE10B}" srcId="{F898B650-9C73-4A50-801A-8237FF596D40}" destId="{199BAE15-7A6E-4FFF-A97E-CB2B81D24061}" srcOrd="2" destOrd="0" parTransId="{C077316D-3EB4-4528-8713-EF1D2A77FC56}" sibTransId="{9C144229-48A1-4DA2-9CD2-1AD5485C4C54}"/>
    <dgm:cxn modelId="{502FDCFB-F349-4721-A76D-433B6381C248}" type="presOf" srcId="{4395D4F5-312B-4AA6-9D99-97DE9DC60125}" destId="{F22B3895-9A46-4894-91C5-D33E3889DC70}" srcOrd="0" destOrd="1" presId="urn:microsoft.com/office/officeart/2005/8/layout/chevron2"/>
    <dgm:cxn modelId="{13AC89DA-2B16-4CB2-8CF1-4ED76D75E441}" srcId="{3CA49F74-8AEE-48BC-86C5-1AF834156BB4}" destId="{B87ED561-C5EE-4D8F-B2AF-66135D9290BB}" srcOrd="1" destOrd="0" parTransId="{9F9D59B3-37AF-4953-9B5C-535C651E0435}" sibTransId="{030100B0-ABCD-4354-BDA0-48B5726343DC}"/>
    <dgm:cxn modelId="{31B1D881-42AE-46A1-9337-810DDFCC5733}" srcId="{F898B650-9C73-4A50-801A-8237FF596D40}" destId="{37166F36-701E-48BB-B951-6E4C1BE7ABCF}" srcOrd="1" destOrd="0" parTransId="{23A4BC4F-E135-436A-9598-2537995D4257}" sibTransId="{63CEE60E-3089-4EA3-9008-5F56B4723B08}"/>
    <dgm:cxn modelId="{B48F1B55-6DCD-490D-BFED-69103784E62E}" type="presOf" srcId="{F898B650-9C73-4A50-801A-8237FF596D40}" destId="{EFE83AA5-4066-4D33-AEF1-CC3018603B44}" srcOrd="0" destOrd="0" presId="urn:microsoft.com/office/officeart/2005/8/layout/chevron2"/>
    <dgm:cxn modelId="{6A8A5980-EDD0-4235-B972-D420CEC7F379}" srcId="{F898B650-9C73-4A50-801A-8237FF596D40}" destId="{3CA49F74-8AEE-48BC-86C5-1AF834156BB4}" srcOrd="0" destOrd="0" parTransId="{7C9E4106-77E1-4EFD-B0E9-A6043F5D3539}" sibTransId="{00838719-EF95-4829-BA28-025483D681FF}"/>
    <dgm:cxn modelId="{D2592D73-AA58-41A3-9F8A-1DE7E799AEF2}" type="presOf" srcId="{8CA161EE-EB35-4A9E-ADDA-63AA785769D9}" destId="{A07D0029-04AF-4FBD-9885-9C4C0410A9F3}" srcOrd="0" destOrd="0" presId="urn:microsoft.com/office/officeart/2005/8/layout/chevron2"/>
    <dgm:cxn modelId="{F9A62D4E-C44D-464A-8044-D1AF983DA648}" type="presOf" srcId="{B87ED561-C5EE-4D8F-B2AF-66135D9290BB}" destId="{A07D0029-04AF-4FBD-9885-9C4C0410A9F3}" srcOrd="0" destOrd="1" presId="urn:microsoft.com/office/officeart/2005/8/layout/chevron2"/>
    <dgm:cxn modelId="{0C503397-B31B-4BB1-912F-186C15D1BDB9}" type="presOf" srcId="{48521D28-DA7C-495A-AAA5-31F8D4ACEB01}" destId="{6B11A98A-DEDF-47BB-B36A-9BC036B43198}" srcOrd="0" destOrd="0" presId="urn:microsoft.com/office/officeart/2005/8/layout/chevron2"/>
    <dgm:cxn modelId="{A1A15666-7211-4FCD-9C1C-226D5EE04661}" type="presOf" srcId="{199BAE15-7A6E-4FFF-A97E-CB2B81D24061}" destId="{6E230858-F59F-4DBE-8C64-D72C972422A8}" srcOrd="0" destOrd="0" presId="urn:microsoft.com/office/officeart/2005/8/layout/chevron2"/>
    <dgm:cxn modelId="{04D13C03-8EE8-4F0F-8B18-AE918F4395D1}" type="presParOf" srcId="{EFE83AA5-4066-4D33-AEF1-CC3018603B44}" destId="{764DD7E8-1DE2-4F0A-B757-911CAB5272F8}" srcOrd="0" destOrd="0" presId="urn:microsoft.com/office/officeart/2005/8/layout/chevron2"/>
    <dgm:cxn modelId="{FD1D8F58-8EB4-418A-8DA3-2680FA90C867}" type="presParOf" srcId="{764DD7E8-1DE2-4F0A-B757-911CAB5272F8}" destId="{191E248C-F5E8-4B9A-9098-BB8EDEE64205}" srcOrd="0" destOrd="0" presId="urn:microsoft.com/office/officeart/2005/8/layout/chevron2"/>
    <dgm:cxn modelId="{5D9D6CE3-EEB0-49D8-BF78-761132CFB29F}" type="presParOf" srcId="{764DD7E8-1DE2-4F0A-B757-911CAB5272F8}" destId="{A07D0029-04AF-4FBD-9885-9C4C0410A9F3}" srcOrd="1" destOrd="0" presId="urn:microsoft.com/office/officeart/2005/8/layout/chevron2"/>
    <dgm:cxn modelId="{BA287272-3992-46F9-A1B1-4C2BD5B9E999}" type="presParOf" srcId="{EFE83AA5-4066-4D33-AEF1-CC3018603B44}" destId="{198B7833-A87D-49F2-B8EF-47DCAAA04FE9}" srcOrd="1" destOrd="0" presId="urn:microsoft.com/office/officeart/2005/8/layout/chevron2"/>
    <dgm:cxn modelId="{304BC8D6-D580-4E9C-8E7A-AE03E1966F7E}" type="presParOf" srcId="{EFE83AA5-4066-4D33-AEF1-CC3018603B44}" destId="{403707BE-CFB8-41BB-9D53-2CABAA67E1BC}" srcOrd="2" destOrd="0" presId="urn:microsoft.com/office/officeart/2005/8/layout/chevron2"/>
    <dgm:cxn modelId="{CCE866D3-E37B-407F-A5B7-7E8558C843A7}" type="presParOf" srcId="{403707BE-CFB8-41BB-9D53-2CABAA67E1BC}" destId="{25FDC28E-19CC-4D24-8395-3FBEC380F7E0}" srcOrd="0" destOrd="0" presId="urn:microsoft.com/office/officeart/2005/8/layout/chevron2"/>
    <dgm:cxn modelId="{CF11C6D8-9451-4E10-A2D2-7907486F5D7D}" type="presParOf" srcId="{403707BE-CFB8-41BB-9D53-2CABAA67E1BC}" destId="{F22B3895-9A46-4894-91C5-D33E3889DC70}" srcOrd="1" destOrd="0" presId="urn:microsoft.com/office/officeart/2005/8/layout/chevron2"/>
    <dgm:cxn modelId="{84930D22-2793-4604-90C4-D07EB6A160EB}" type="presParOf" srcId="{EFE83AA5-4066-4D33-AEF1-CC3018603B44}" destId="{299EAF73-EBA1-4875-BFA9-7C17B379F9AB}" srcOrd="3" destOrd="0" presId="urn:microsoft.com/office/officeart/2005/8/layout/chevron2"/>
    <dgm:cxn modelId="{C54A68B7-6F46-474B-A112-745B9D191569}" type="presParOf" srcId="{EFE83AA5-4066-4D33-AEF1-CC3018603B44}" destId="{A355B465-4027-4DAB-9440-605F4A91AC93}" srcOrd="4" destOrd="0" presId="urn:microsoft.com/office/officeart/2005/8/layout/chevron2"/>
    <dgm:cxn modelId="{7300A7E0-E40F-4941-8368-FB5418B90ABB}" type="presParOf" srcId="{A355B465-4027-4DAB-9440-605F4A91AC93}" destId="{6E230858-F59F-4DBE-8C64-D72C972422A8}" srcOrd="0" destOrd="0" presId="urn:microsoft.com/office/officeart/2005/8/layout/chevron2"/>
    <dgm:cxn modelId="{84D47F72-75DC-400F-B66E-7D9BBD19E5F4}" type="presParOf" srcId="{A355B465-4027-4DAB-9440-605F4A91AC93}" destId="{6B11A98A-DEDF-47BB-B36A-9BC036B4319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CFDDF9-4013-44B8-83FF-5985235C44B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2ACDC9-6352-4CEF-AA9E-A0FAD1475BE2}">
      <dgm:prSet phldrT="[Текст]" custT="1"/>
      <dgm:spPr/>
      <dgm:t>
        <a:bodyPr/>
        <a:lstStyle/>
        <a:p>
          <a:r>
            <a:rPr lang="ru-RU" sz="2400" b="1" dirty="0" smtClean="0"/>
            <a:t>985</a:t>
          </a:r>
        </a:p>
        <a:p>
          <a:r>
            <a:rPr lang="ru-RU" sz="2400" b="1" dirty="0" smtClean="0"/>
            <a:t>994-997 </a:t>
          </a:r>
          <a:endParaRPr lang="ru-RU" sz="2400" b="1" dirty="0"/>
        </a:p>
      </dgm:t>
    </dgm:pt>
    <dgm:pt modelId="{3B276572-D8CC-4251-8449-3018595A6096}" type="parTrans" cxnId="{3BABC50B-A34B-4CA5-BFED-543671373872}">
      <dgm:prSet/>
      <dgm:spPr/>
      <dgm:t>
        <a:bodyPr/>
        <a:lstStyle/>
        <a:p>
          <a:endParaRPr lang="ru-RU"/>
        </a:p>
      </dgm:t>
    </dgm:pt>
    <dgm:pt modelId="{A1992EED-3FCC-4CCE-BD61-67183613F876}" type="sibTrans" cxnId="{3BABC50B-A34B-4CA5-BFED-543671373872}">
      <dgm:prSet/>
      <dgm:spPr/>
      <dgm:t>
        <a:bodyPr/>
        <a:lstStyle/>
        <a:p>
          <a:endParaRPr lang="ru-RU"/>
        </a:p>
      </dgm:t>
    </dgm:pt>
    <dgm:pt modelId="{556A2746-48CB-4ACB-8910-F53AB3B8DD7E}">
      <dgm:prSet phldrT="[Текст]"/>
      <dgm:spPr/>
      <dgm:t>
        <a:bodyPr/>
        <a:lstStyle/>
        <a:p>
          <a:r>
            <a:rPr lang="ru-RU" b="1" dirty="0" smtClean="0"/>
            <a:t>Война против Волжской </a:t>
          </a:r>
          <a:r>
            <a:rPr lang="ru-RU" b="1" dirty="0" err="1" smtClean="0"/>
            <a:t>Булгарии</a:t>
          </a:r>
          <a:r>
            <a:rPr lang="ru-RU" b="1" dirty="0" smtClean="0"/>
            <a:t>.</a:t>
          </a:r>
          <a:endParaRPr lang="ru-RU" b="1" dirty="0"/>
        </a:p>
      </dgm:t>
    </dgm:pt>
    <dgm:pt modelId="{63FF5AFC-30FF-477E-B820-D71A5A95AD47}" type="parTrans" cxnId="{CF5AA0F4-65B4-4B88-B4B0-3E16BFD03CD9}">
      <dgm:prSet/>
      <dgm:spPr/>
      <dgm:t>
        <a:bodyPr/>
        <a:lstStyle/>
        <a:p>
          <a:endParaRPr lang="ru-RU"/>
        </a:p>
      </dgm:t>
    </dgm:pt>
    <dgm:pt modelId="{8658314C-03C7-42E0-BDFD-99469C7CC02D}" type="sibTrans" cxnId="{CF5AA0F4-65B4-4B88-B4B0-3E16BFD03CD9}">
      <dgm:prSet/>
      <dgm:spPr/>
      <dgm:t>
        <a:bodyPr/>
        <a:lstStyle/>
        <a:p>
          <a:endParaRPr lang="ru-RU"/>
        </a:p>
      </dgm:t>
    </dgm:pt>
    <dgm:pt modelId="{E00168EF-E52E-4286-B13F-9281C0B47DE9}">
      <dgm:prSet phldrT="[Текст]"/>
      <dgm:spPr/>
      <dgm:t>
        <a:bodyPr/>
        <a:lstStyle/>
        <a:p>
          <a:r>
            <a:rPr lang="ru-RU" b="1" dirty="0" smtClean="0"/>
            <a:t>Новый поход против Волжской </a:t>
          </a:r>
          <a:r>
            <a:rPr lang="ru-RU" b="1" dirty="0" err="1" smtClean="0"/>
            <a:t>Булгарии</a:t>
          </a:r>
          <a:r>
            <a:rPr lang="ru-RU" b="1" dirty="0" smtClean="0"/>
            <a:t>.</a:t>
          </a:r>
          <a:endParaRPr lang="ru-RU" b="1" dirty="0"/>
        </a:p>
      </dgm:t>
    </dgm:pt>
    <dgm:pt modelId="{89BD300A-46C8-4FF4-80D0-5C2BBAF849D0}" type="parTrans" cxnId="{B5CA8598-C115-4148-B8CB-059E52ACAFC3}">
      <dgm:prSet/>
      <dgm:spPr/>
      <dgm:t>
        <a:bodyPr/>
        <a:lstStyle/>
        <a:p>
          <a:endParaRPr lang="ru-RU"/>
        </a:p>
      </dgm:t>
    </dgm:pt>
    <dgm:pt modelId="{30D15F27-4DB9-4D86-89BD-CC65AF600A10}" type="sibTrans" cxnId="{B5CA8598-C115-4148-B8CB-059E52ACAFC3}">
      <dgm:prSet/>
      <dgm:spPr/>
      <dgm:t>
        <a:bodyPr/>
        <a:lstStyle/>
        <a:p>
          <a:endParaRPr lang="ru-RU"/>
        </a:p>
      </dgm:t>
    </dgm:pt>
    <dgm:pt modelId="{08CDE06E-FE6F-4F3D-BC21-A805290FBAFE}">
      <dgm:prSet phldrT="[Текст]" custT="1"/>
      <dgm:spPr/>
      <dgm:t>
        <a:bodyPr/>
        <a:lstStyle/>
        <a:p>
          <a:r>
            <a:rPr lang="ru-RU" sz="2400" b="1" dirty="0" smtClean="0"/>
            <a:t>986</a:t>
          </a:r>
          <a:endParaRPr lang="ru-RU" sz="2400" b="1" dirty="0"/>
        </a:p>
      </dgm:t>
    </dgm:pt>
    <dgm:pt modelId="{BF4E7E49-6740-4F48-A811-C7CFF917AC8A}" type="parTrans" cxnId="{4DA0CF16-7DDA-41B3-A9DA-758131B17D02}">
      <dgm:prSet/>
      <dgm:spPr/>
      <dgm:t>
        <a:bodyPr/>
        <a:lstStyle/>
        <a:p>
          <a:endParaRPr lang="ru-RU"/>
        </a:p>
      </dgm:t>
    </dgm:pt>
    <dgm:pt modelId="{E53E4ACB-DC61-462D-9B97-7A8052698017}" type="sibTrans" cxnId="{4DA0CF16-7DDA-41B3-A9DA-758131B17D02}">
      <dgm:prSet/>
      <dgm:spPr/>
      <dgm:t>
        <a:bodyPr/>
        <a:lstStyle/>
        <a:p>
          <a:endParaRPr lang="ru-RU"/>
        </a:p>
      </dgm:t>
    </dgm:pt>
    <dgm:pt modelId="{04B62244-6009-479F-82BD-DB229CAA0994}">
      <dgm:prSet phldrT="[Текст]" custT="1"/>
      <dgm:spPr/>
      <dgm:t>
        <a:bodyPr/>
        <a:lstStyle/>
        <a:p>
          <a:r>
            <a:rPr lang="ru-RU" sz="2400" b="1" dirty="0" smtClean="0"/>
            <a:t>Поход против хазар. Захват Тмутаракани.</a:t>
          </a:r>
          <a:endParaRPr lang="ru-RU" sz="2400" b="1" dirty="0"/>
        </a:p>
      </dgm:t>
    </dgm:pt>
    <dgm:pt modelId="{DD016675-7A06-4F21-82B4-40A4DF6E4DF7}" type="parTrans" cxnId="{A5115E67-4506-4C2A-8226-4F59389C7B9E}">
      <dgm:prSet/>
      <dgm:spPr/>
      <dgm:t>
        <a:bodyPr/>
        <a:lstStyle/>
        <a:p>
          <a:endParaRPr lang="ru-RU"/>
        </a:p>
      </dgm:t>
    </dgm:pt>
    <dgm:pt modelId="{735A5E85-6DB0-4D88-AC2C-3477BB6419D2}" type="sibTrans" cxnId="{A5115E67-4506-4C2A-8226-4F59389C7B9E}">
      <dgm:prSet/>
      <dgm:spPr/>
      <dgm:t>
        <a:bodyPr/>
        <a:lstStyle/>
        <a:p>
          <a:endParaRPr lang="ru-RU"/>
        </a:p>
      </dgm:t>
    </dgm:pt>
    <dgm:pt modelId="{6AAD116B-D24D-4E08-BA42-555F691008D4}">
      <dgm:prSet phldrT="[Текст]"/>
      <dgm:spPr/>
      <dgm:t>
        <a:bodyPr/>
        <a:lstStyle/>
        <a:p>
          <a:r>
            <a:rPr lang="ru-RU" b="1" dirty="0" smtClean="0"/>
            <a:t>988</a:t>
          </a:r>
          <a:endParaRPr lang="ru-RU" b="1" dirty="0"/>
        </a:p>
      </dgm:t>
    </dgm:pt>
    <dgm:pt modelId="{CA83CC6D-A976-4B47-A924-4FEDAECADE00}" type="parTrans" cxnId="{01F0FDD6-7BBB-424B-A472-8AC0020C7E8A}">
      <dgm:prSet/>
      <dgm:spPr/>
      <dgm:t>
        <a:bodyPr/>
        <a:lstStyle/>
        <a:p>
          <a:endParaRPr lang="ru-RU"/>
        </a:p>
      </dgm:t>
    </dgm:pt>
    <dgm:pt modelId="{41461EA6-BBC4-41D8-B721-D49D29EEFD83}" type="sibTrans" cxnId="{01F0FDD6-7BBB-424B-A472-8AC0020C7E8A}">
      <dgm:prSet/>
      <dgm:spPr/>
      <dgm:t>
        <a:bodyPr/>
        <a:lstStyle/>
        <a:p>
          <a:endParaRPr lang="ru-RU"/>
        </a:p>
      </dgm:t>
    </dgm:pt>
    <dgm:pt modelId="{990F9B5E-0875-4B53-AC9C-AF8EB798CF47}">
      <dgm:prSet phldrT="[Текст]" custT="1"/>
      <dgm:spPr/>
      <dgm:t>
        <a:bodyPr/>
        <a:lstStyle/>
        <a:p>
          <a:r>
            <a:rPr lang="ru-RU" sz="2400" b="1" dirty="0" smtClean="0"/>
            <a:t>Поход Владимира на </a:t>
          </a:r>
          <a:r>
            <a:rPr lang="ru-RU" sz="2400" b="1" dirty="0" err="1" smtClean="0"/>
            <a:t>Корсунь</a:t>
          </a:r>
          <a:r>
            <a:rPr lang="ru-RU" sz="2400" b="1" dirty="0" smtClean="0"/>
            <a:t>.</a:t>
          </a:r>
          <a:endParaRPr lang="ru-RU" sz="2400" b="1" dirty="0"/>
        </a:p>
      </dgm:t>
    </dgm:pt>
    <dgm:pt modelId="{14F228D8-EF47-495F-B52C-1F5AC9B28A34}" type="parTrans" cxnId="{F3D1ED08-7DBC-45A3-BEBA-449348DE8566}">
      <dgm:prSet/>
      <dgm:spPr/>
      <dgm:t>
        <a:bodyPr/>
        <a:lstStyle/>
        <a:p>
          <a:endParaRPr lang="ru-RU"/>
        </a:p>
      </dgm:t>
    </dgm:pt>
    <dgm:pt modelId="{865BFC52-5F90-4EF8-8276-4BE9C4810C79}" type="sibTrans" cxnId="{F3D1ED08-7DBC-45A3-BEBA-449348DE8566}">
      <dgm:prSet/>
      <dgm:spPr/>
      <dgm:t>
        <a:bodyPr/>
        <a:lstStyle/>
        <a:p>
          <a:endParaRPr lang="ru-RU"/>
        </a:p>
      </dgm:t>
    </dgm:pt>
    <dgm:pt modelId="{E7E19AC3-69F6-4E4E-ADEC-FDD035283991}">
      <dgm:prSet phldrT="[Текст]" custT="1"/>
      <dgm:spPr/>
      <dgm:t>
        <a:bodyPr/>
        <a:lstStyle/>
        <a:p>
          <a:r>
            <a:rPr lang="ru-RU" sz="2400" b="1" dirty="0" smtClean="0"/>
            <a:t>989 –</a:t>
          </a:r>
        </a:p>
        <a:p>
          <a:r>
            <a:rPr lang="ru-RU" sz="2400" b="1" dirty="0" smtClean="0"/>
            <a:t>997</a:t>
          </a:r>
          <a:endParaRPr lang="ru-RU" sz="2400" b="1" dirty="0"/>
        </a:p>
      </dgm:t>
    </dgm:pt>
    <dgm:pt modelId="{47A8B1CF-51DE-4A38-AC91-3002C62B13B3}" type="parTrans" cxnId="{3DD9F49A-3081-4B8B-8761-F218303CB665}">
      <dgm:prSet/>
      <dgm:spPr/>
      <dgm:t>
        <a:bodyPr/>
        <a:lstStyle/>
        <a:p>
          <a:endParaRPr lang="ru-RU"/>
        </a:p>
      </dgm:t>
    </dgm:pt>
    <dgm:pt modelId="{BD7D2DE4-0A57-487F-A740-785DAB8D13B1}" type="sibTrans" cxnId="{3DD9F49A-3081-4B8B-8761-F218303CB665}">
      <dgm:prSet/>
      <dgm:spPr/>
      <dgm:t>
        <a:bodyPr/>
        <a:lstStyle/>
        <a:p>
          <a:endParaRPr lang="ru-RU"/>
        </a:p>
      </dgm:t>
    </dgm:pt>
    <dgm:pt modelId="{9A15C688-173A-4BDB-AEF1-564E322FE909}">
      <dgm:prSet phldrT="[Текст]" custT="1"/>
      <dgm:spPr/>
      <dgm:t>
        <a:bodyPr/>
        <a:lstStyle/>
        <a:p>
          <a:r>
            <a:rPr lang="ru-RU" sz="2400" b="1" dirty="0" smtClean="0"/>
            <a:t>990-ые</a:t>
          </a:r>
          <a:endParaRPr lang="ru-RU" sz="2400" b="1" dirty="0"/>
        </a:p>
      </dgm:t>
    </dgm:pt>
    <dgm:pt modelId="{345478E5-39A6-45BD-AAFA-BFE2C3E1E131}" type="parTrans" cxnId="{0C45341D-45D4-463E-829E-C512E0EB4205}">
      <dgm:prSet/>
      <dgm:spPr/>
      <dgm:t>
        <a:bodyPr/>
        <a:lstStyle/>
        <a:p>
          <a:endParaRPr lang="ru-RU"/>
        </a:p>
      </dgm:t>
    </dgm:pt>
    <dgm:pt modelId="{8CD477AB-661A-46AB-8C2A-444553D0732E}" type="sibTrans" cxnId="{0C45341D-45D4-463E-829E-C512E0EB4205}">
      <dgm:prSet/>
      <dgm:spPr/>
      <dgm:t>
        <a:bodyPr/>
        <a:lstStyle/>
        <a:p>
          <a:endParaRPr lang="ru-RU"/>
        </a:p>
      </dgm:t>
    </dgm:pt>
    <dgm:pt modelId="{128C1C07-1C67-41CD-938B-5083B73F102C}">
      <dgm:prSet custT="1"/>
      <dgm:spPr/>
      <dgm:t>
        <a:bodyPr/>
        <a:lstStyle/>
        <a:p>
          <a:r>
            <a:rPr lang="ru-RU" sz="2400" b="1" dirty="0" smtClean="0"/>
            <a:t>Набеги печенегов.</a:t>
          </a:r>
          <a:endParaRPr lang="ru-RU" sz="2400" b="1" dirty="0"/>
        </a:p>
      </dgm:t>
    </dgm:pt>
    <dgm:pt modelId="{4CD6C2FE-AD66-45F1-A34F-3DEA36264C2F}" type="parTrans" cxnId="{C6BABC93-565B-46BE-8CFF-F507D82D8B96}">
      <dgm:prSet/>
      <dgm:spPr/>
    </dgm:pt>
    <dgm:pt modelId="{044D8488-5E31-4D6E-8A4D-9A22935AB196}" type="sibTrans" cxnId="{C6BABC93-565B-46BE-8CFF-F507D82D8B96}">
      <dgm:prSet/>
      <dgm:spPr/>
    </dgm:pt>
    <dgm:pt modelId="{9629135F-40B7-473E-ACD3-88928D598388}">
      <dgm:prSet custT="1"/>
      <dgm:spPr/>
      <dgm:t>
        <a:bodyPr/>
        <a:lstStyle/>
        <a:p>
          <a:r>
            <a:rPr lang="ru-RU" sz="2400" b="1" dirty="0" smtClean="0"/>
            <a:t>Строительство оборонительных рубежей против печенегов(города, валы, сигнальные вышки).</a:t>
          </a:r>
          <a:endParaRPr lang="ru-RU" sz="2400" b="1" dirty="0"/>
        </a:p>
      </dgm:t>
    </dgm:pt>
    <dgm:pt modelId="{51D74B3B-B6F2-403F-82EB-7B105E0DEE47}" type="parTrans" cxnId="{B736C794-A783-4A64-94E3-EA555429CB82}">
      <dgm:prSet/>
      <dgm:spPr/>
    </dgm:pt>
    <dgm:pt modelId="{F031FFF5-B285-45B1-A265-0D1F173672B8}" type="sibTrans" cxnId="{B736C794-A783-4A64-94E3-EA555429CB82}">
      <dgm:prSet/>
      <dgm:spPr/>
    </dgm:pt>
    <dgm:pt modelId="{40BF53D1-68BB-4A8A-A6AC-66C33E5A5733}" type="pres">
      <dgm:prSet presAssocID="{BFCFDDF9-4013-44B8-83FF-5985235C44BD}" presName="linearFlow" presStyleCnt="0">
        <dgm:presLayoutVars>
          <dgm:dir/>
          <dgm:animLvl val="lvl"/>
          <dgm:resizeHandles val="exact"/>
        </dgm:presLayoutVars>
      </dgm:prSet>
      <dgm:spPr/>
    </dgm:pt>
    <dgm:pt modelId="{0446F452-FE63-4C9B-9183-DA0008CE1B95}" type="pres">
      <dgm:prSet presAssocID="{6A2ACDC9-6352-4CEF-AA9E-A0FAD1475BE2}" presName="composite" presStyleCnt="0"/>
      <dgm:spPr/>
    </dgm:pt>
    <dgm:pt modelId="{40A7DFB0-E37F-4DCA-9071-E5FA82FBAFF9}" type="pres">
      <dgm:prSet presAssocID="{6A2ACDC9-6352-4CEF-AA9E-A0FAD1475BE2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7FF9E52A-9025-4437-B9C1-9C271D0D9091}" type="pres">
      <dgm:prSet presAssocID="{6A2ACDC9-6352-4CEF-AA9E-A0FAD1475BE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086DB-2FB5-4463-BB1A-5A9CC8270CB8}" type="pres">
      <dgm:prSet presAssocID="{A1992EED-3FCC-4CCE-BD61-67183613F876}" presName="sp" presStyleCnt="0"/>
      <dgm:spPr/>
    </dgm:pt>
    <dgm:pt modelId="{AA4BD8F8-72AD-4663-A6A1-4C801AB4803B}" type="pres">
      <dgm:prSet presAssocID="{08CDE06E-FE6F-4F3D-BC21-A805290FBAFE}" presName="composite" presStyleCnt="0"/>
      <dgm:spPr/>
    </dgm:pt>
    <dgm:pt modelId="{3F232B4B-16B9-4DD3-A7B6-394DB85F5037}" type="pres">
      <dgm:prSet presAssocID="{08CDE06E-FE6F-4F3D-BC21-A805290FBAFE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AC49D51B-C717-472A-9891-761ECB409FF9}" type="pres">
      <dgm:prSet presAssocID="{08CDE06E-FE6F-4F3D-BC21-A805290FBAFE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B2A10-DC4A-4E47-A57C-76A7CAB8A1FD}" type="pres">
      <dgm:prSet presAssocID="{E53E4ACB-DC61-462D-9B97-7A8052698017}" presName="sp" presStyleCnt="0"/>
      <dgm:spPr/>
    </dgm:pt>
    <dgm:pt modelId="{E266A186-CDE7-40F9-AECE-9501A75A0722}" type="pres">
      <dgm:prSet presAssocID="{6AAD116B-D24D-4E08-BA42-555F691008D4}" presName="composite" presStyleCnt="0"/>
      <dgm:spPr/>
    </dgm:pt>
    <dgm:pt modelId="{3B68EF46-BCAE-477C-AC4F-943316C306E9}" type="pres">
      <dgm:prSet presAssocID="{6AAD116B-D24D-4E08-BA42-555F691008D4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6AF58-BC35-489D-8050-673D7AC46800}" type="pres">
      <dgm:prSet presAssocID="{6AAD116B-D24D-4E08-BA42-555F691008D4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F48D1-1975-494C-80F9-BE10F08C4643}" type="pres">
      <dgm:prSet presAssocID="{41461EA6-BBC4-41D8-B721-D49D29EEFD83}" presName="sp" presStyleCnt="0"/>
      <dgm:spPr/>
    </dgm:pt>
    <dgm:pt modelId="{2C40FC3E-F5E1-451D-84A7-813EE9CAA84B}" type="pres">
      <dgm:prSet presAssocID="{E7E19AC3-69F6-4E4E-ADEC-FDD035283991}" presName="composite" presStyleCnt="0"/>
      <dgm:spPr/>
    </dgm:pt>
    <dgm:pt modelId="{04FCC9EF-C81F-4F2F-8C0B-1FF2E8BB9079}" type="pres">
      <dgm:prSet presAssocID="{E7E19AC3-69F6-4E4E-ADEC-FDD035283991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E164CE54-E57A-4384-9531-09700118DB05}" type="pres">
      <dgm:prSet presAssocID="{E7E19AC3-69F6-4E4E-ADEC-FDD035283991}" presName="descendantText" presStyleLbl="alignAcc1" presStyleIdx="3" presStyleCnt="5">
        <dgm:presLayoutVars>
          <dgm:bulletEnabled val="1"/>
        </dgm:presLayoutVars>
      </dgm:prSet>
      <dgm:spPr/>
    </dgm:pt>
    <dgm:pt modelId="{B93BA01D-D372-4AED-8A6B-0A8E73E9BAAC}" type="pres">
      <dgm:prSet presAssocID="{BD7D2DE4-0A57-487F-A740-785DAB8D13B1}" presName="sp" presStyleCnt="0"/>
      <dgm:spPr/>
    </dgm:pt>
    <dgm:pt modelId="{4B881037-2855-4F1C-8B0C-193765AE1F65}" type="pres">
      <dgm:prSet presAssocID="{9A15C688-173A-4BDB-AEF1-564E322FE909}" presName="composite" presStyleCnt="0"/>
      <dgm:spPr/>
    </dgm:pt>
    <dgm:pt modelId="{A7784A07-15AC-4822-A3CB-1C34403FEE22}" type="pres">
      <dgm:prSet presAssocID="{9A15C688-173A-4BDB-AEF1-564E322FE909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BF5D60E6-101B-4268-9C48-966392E83651}" type="pres">
      <dgm:prSet presAssocID="{9A15C688-173A-4BDB-AEF1-564E322FE909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DC0CBEBC-660D-42C4-95B9-3E91283B4C3B}" type="presOf" srcId="{BFCFDDF9-4013-44B8-83FF-5985235C44BD}" destId="{40BF53D1-68BB-4A8A-A6AC-66C33E5A5733}" srcOrd="0" destOrd="0" presId="urn:microsoft.com/office/officeart/2005/8/layout/chevron2"/>
    <dgm:cxn modelId="{8D92EAF0-0D59-4136-8112-4DF4FB54B91E}" type="presOf" srcId="{6AAD116B-D24D-4E08-BA42-555F691008D4}" destId="{3B68EF46-BCAE-477C-AC4F-943316C306E9}" srcOrd="0" destOrd="0" presId="urn:microsoft.com/office/officeart/2005/8/layout/chevron2"/>
    <dgm:cxn modelId="{ED15BFA7-04A5-4971-B82E-45FA433341AF}" type="presOf" srcId="{08CDE06E-FE6F-4F3D-BC21-A805290FBAFE}" destId="{3F232B4B-16B9-4DD3-A7B6-394DB85F5037}" srcOrd="0" destOrd="0" presId="urn:microsoft.com/office/officeart/2005/8/layout/chevron2"/>
    <dgm:cxn modelId="{90E7A39F-271C-4E0C-B57A-8A24C8ABFA2A}" type="presOf" srcId="{04B62244-6009-479F-82BD-DB229CAA0994}" destId="{AC49D51B-C717-472A-9891-761ECB409FF9}" srcOrd="0" destOrd="0" presId="urn:microsoft.com/office/officeart/2005/8/layout/chevron2"/>
    <dgm:cxn modelId="{9F5B84FF-F3F3-4A01-8F30-AB9F55FB79E9}" type="presOf" srcId="{6A2ACDC9-6352-4CEF-AA9E-A0FAD1475BE2}" destId="{40A7DFB0-E37F-4DCA-9071-E5FA82FBAFF9}" srcOrd="0" destOrd="0" presId="urn:microsoft.com/office/officeart/2005/8/layout/chevron2"/>
    <dgm:cxn modelId="{CD0FE15D-2000-4850-B777-D0AE50368167}" type="presOf" srcId="{9629135F-40B7-473E-ACD3-88928D598388}" destId="{BF5D60E6-101B-4268-9C48-966392E83651}" srcOrd="0" destOrd="0" presId="urn:microsoft.com/office/officeart/2005/8/layout/chevron2"/>
    <dgm:cxn modelId="{B5CA8598-C115-4148-B8CB-059E52ACAFC3}" srcId="{6A2ACDC9-6352-4CEF-AA9E-A0FAD1475BE2}" destId="{E00168EF-E52E-4286-B13F-9281C0B47DE9}" srcOrd="1" destOrd="0" parTransId="{89BD300A-46C8-4FF4-80D0-5C2BBAF849D0}" sibTransId="{30D15F27-4DB9-4D86-89BD-CC65AF600A10}"/>
    <dgm:cxn modelId="{CF5AA0F4-65B4-4B88-B4B0-3E16BFD03CD9}" srcId="{6A2ACDC9-6352-4CEF-AA9E-A0FAD1475BE2}" destId="{556A2746-48CB-4ACB-8910-F53AB3B8DD7E}" srcOrd="0" destOrd="0" parTransId="{63FF5AFC-30FF-477E-B820-D71A5A95AD47}" sibTransId="{8658314C-03C7-42E0-BDFD-99469C7CC02D}"/>
    <dgm:cxn modelId="{B736C794-A783-4A64-94E3-EA555429CB82}" srcId="{9A15C688-173A-4BDB-AEF1-564E322FE909}" destId="{9629135F-40B7-473E-ACD3-88928D598388}" srcOrd="0" destOrd="0" parTransId="{51D74B3B-B6F2-403F-82EB-7B105E0DEE47}" sibTransId="{F031FFF5-B285-45B1-A265-0D1F173672B8}"/>
    <dgm:cxn modelId="{3A57A447-FCE1-4E6D-9BD7-176CBFF1E58F}" type="presOf" srcId="{E7E19AC3-69F6-4E4E-ADEC-FDD035283991}" destId="{04FCC9EF-C81F-4F2F-8C0B-1FF2E8BB9079}" srcOrd="0" destOrd="0" presId="urn:microsoft.com/office/officeart/2005/8/layout/chevron2"/>
    <dgm:cxn modelId="{C6BABC93-565B-46BE-8CFF-F507D82D8B96}" srcId="{E7E19AC3-69F6-4E4E-ADEC-FDD035283991}" destId="{128C1C07-1C67-41CD-938B-5083B73F102C}" srcOrd="0" destOrd="0" parTransId="{4CD6C2FE-AD66-45F1-A34F-3DEA36264C2F}" sibTransId="{044D8488-5E31-4D6E-8A4D-9A22935AB196}"/>
    <dgm:cxn modelId="{F3D1ED08-7DBC-45A3-BEBA-449348DE8566}" srcId="{6AAD116B-D24D-4E08-BA42-555F691008D4}" destId="{990F9B5E-0875-4B53-AC9C-AF8EB798CF47}" srcOrd="0" destOrd="0" parTransId="{14F228D8-EF47-495F-B52C-1F5AC9B28A34}" sibTransId="{865BFC52-5F90-4EF8-8276-4BE9C4810C79}"/>
    <dgm:cxn modelId="{4DA0CF16-7DDA-41B3-A9DA-758131B17D02}" srcId="{BFCFDDF9-4013-44B8-83FF-5985235C44BD}" destId="{08CDE06E-FE6F-4F3D-BC21-A805290FBAFE}" srcOrd="1" destOrd="0" parTransId="{BF4E7E49-6740-4F48-A811-C7CFF917AC8A}" sibTransId="{E53E4ACB-DC61-462D-9B97-7A8052698017}"/>
    <dgm:cxn modelId="{64DE56A7-C512-4F39-A502-C334BDBE7980}" type="presOf" srcId="{128C1C07-1C67-41CD-938B-5083B73F102C}" destId="{E164CE54-E57A-4384-9531-09700118DB05}" srcOrd="0" destOrd="0" presId="urn:microsoft.com/office/officeart/2005/8/layout/chevron2"/>
    <dgm:cxn modelId="{0C45341D-45D4-463E-829E-C512E0EB4205}" srcId="{BFCFDDF9-4013-44B8-83FF-5985235C44BD}" destId="{9A15C688-173A-4BDB-AEF1-564E322FE909}" srcOrd="4" destOrd="0" parTransId="{345478E5-39A6-45BD-AAFA-BFE2C3E1E131}" sibTransId="{8CD477AB-661A-46AB-8C2A-444553D0732E}"/>
    <dgm:cxn modelId="{3DD9F49A-3081-4B8B-8761-F218303CB665}" srcId="{BFCFDDF9-4013-44B8-83FF-5985235C44BD}" destId="{E7E19AC3-69F6-4E4E-ADEC-FDD035283991}" srcOrd="3" destOrd="0" parTransId="{47A8B1CF-51DE-4A38-AC91-3002C62B13B3}" sibTransId="{BD7D2DE4-0A57-487F-A740-785DAB8D13B1}"/>
    <dgm:cxn modelId="{7EF3D541-D52D-48CE-A996-0AF2E6E0669A}" type="presOf" srcId="{9A15C688-173A-4BDB-AEF1-564E322FE909}" destId="{A7784A07-15AC-4822-A3CB-1C34403FEE22}" srcOrd="0" destOrd="0" presId="urn:microsoft.com/office/officeart/2005/8/layout/chevron2"/>
    <dgm:cxn modelId="{0C52BBFA-B15C-45F6-8045-C34825BA4F86}" type="presOf" srcId="{990F9B5E-0875-4B53-AC9C-AF8EB798CF47}" destId="{CA86AF58-BC35-489D-8050-673D7AC46800}" srcOrd="0" destOrd="0" presId="urn:microsoft.com/office/officeart/2005/8/layout/chevron2"/>
    <dgm:cxn modelId="{F61E9300-BA3B-4659-9717-59B4ADE5A84F}" type="presOf" srcId="{E00168EF-E52E-4286-B13F-9281C0B47DE9}" destId="{7FF9E52A-9025-4437-B9C1-9C271D0D9091}" srcOrd="0" destOrd="1" presId="urn:microsoft.com/office/officeart/2005/8/layout/chevron2"/>
    <dgm:cxn modelId="{3BABC50B-A34B-4CA5-BFED-543671373872}" srcId="{BFCFDDF9-4013-44B8-83FF-5985235C44BD}" destId="{6A2ACDC9-6352-4CEF-AA9E-A0FAD1475BE2}" srcOrd="0" destOrd="0" parTransId="{3B276572-D8CC-4251-8449-3018595A6096}" sibTransId="{A1992EED-3FCC-4CCE-BD61-67183613F876}"/>
    <dgm:cxn modelId="{A5115E67-4506-4C2A-8226-4F59389C7B9E}" srcId="{08CDE06E-FE6F-4F3D-BC21-A805290FBAFE}" destId="{04B62244-6009-479F-82BD-DB229CAA0994}" srcOrd="0" destOrd="0" parTransId="{DD016675-7A06-4F21-82B4-40A4DF6E4DF7}" sibTransId="{735A5E85-6DB0-4D88-AC2C-3477BB6419D2}"/>
    <dgm:cxn modelId="{01F0FDD6-7BBB-424B-A472-8AC0020C7E8A}" srcId="{BFCFDDF9-4013-44B8-83FF-5985235C44BD}" destId="{6AAD116B-D24D-4E08-BA42-555F691008D4}" srcOrd="2" destOrd="0" parTransId="{CA83CC6D-A976-4B47-A924-4FEDAECADE00}" sibTransId="{41461EA6-BBC4-41D8-B721-D49D29EEFD83}"/>
    <dgm:cxn modelId="{0826615A-16EE-4416-AEA1-BBBEDBCC5203}" type="presOf" srcId="{556A2746-48CB-4ACB-8910-F53AB3B8DD7E}" destId="{7FF9E52A-9025-4437-B9C1-9C271D0D9091}" srcOrd="0" destOrd="0" presId="urn:microsoft.com/office/officeart/2005/8/layout/chevron2"/>
    <dgm:cxn modelId="{32022426-A22B-4A1D-BE90-D24FD03FCD51}" type="presParOf" srcId="{40BF53D1-68BB-4A8A-A6AC-66C33E5A5733}" destId="{0446F452-FE63-4C9B-9183-DA0008CE1B95}" srcOrd="0" destOrd="0" presId="urn:microsoft.com/office/officeart/2005/8/layout/chevron2"/>
    <dgm:cxn modelId="{E2D0FA6D-6AEE-4BA5-A20A-7634B4E96620}" type="presParOf" srcId="{0446F452-FE63-4C9B-9183-DA0008CE1B95}" destId="{40A7DFB0-E37F-4DCA-9071-E5FA82FBAFF9}" srcOrd="0" destOrd="0" presId="urn:microsoft.com/office/officeart/2005/8/layout/chevron2"/>
    <dgm:cxn modelId="{F52A12AC-9A2B-45D8-8A33-D2F88ADC0F1B}" type="presParOf" srcId="{0446F452-FE63-4C9B-9183-DA0008CE1B95}" destId="{7FF9E52A-9025-4437-B9C1-9C271D0D9091}" srcOrd="1" destOrd="0" presId="urn:microsoft.com/office/officeart/2005/8/layout/chevron2"/>
    <dgm:cxn modelId="{7E0A90F0-6521-4E7B-BB65-28A1FDE5D9C9}" type="presParOf" srcId="{40BF53D1-68BB-4A8A-A6AC-66C33E5A5733}" destId="{442086DB-2FB5-4463-BB1A-5A9CC8270CB8}" srcOrd="1" destOrd="0" presId="urn:microsoft.com/office/officeart/2005/8/layout/chevron2"/>
    <dgm:cxn modelId="{F9F67807-73A2-4060-81EF-578056EDC5D2}" type="presParOf" srcId="{40BF53D1-68BB-4A8A-A6AC-66C33E5A5733}" destId="{AA4BD8F8-72AD-4663-A6A1-4C801AB4803B}" srcOrd="2" destOrd="0" presId="urn:microsoft.com/office/officeart/2005/8/layout/chevron2"/>
    <dgm:cxn modelId="{83CE6B67-9679-4CC5-A858-215293DB44F7}" type="presParOf" srcId="{AA4BD8F8-72AD-4663-A6A1-4C801AB4803B}" destId="{3F232B4B-16B9-4DD3-A7B6-394DB85F5037}" srcOrd="0" destOrd="0" presId="urn:microsoft.com/office/officeart/2005/8/layout/chevron2"/>
    <dgm:cxn modelId="{B99B2246-9224-40C1-A291-AB570F9EB33B}" type="presParOf" srcId="{AA4BD8F8-72AD-4663-A6A1-4C801AB4803B}" destId="{AC49D51B-C717-472A-9891-761ECB409FF9}" srcOrd="1" destOrd="0" presId="urn:microsoft.com/office/officeart/2005/8/layout/chevron2"/>
    <dgm:cxn modelId="{9BB89D38-4637-4FFB-A6C2-4340BC6FF20C}" type="presParOf" srcId="{40BF53D1-68BB-4A8A-A6AC-66C33E5A5733}" destId="{977B2A10-DC4A-4E47-A57C-76A7CAB8A1FD}" srcOrd="3" destOrd="0" presId="urn:microsoft.com/office/officeart/2005/8/layout/chevron2"/>
    <dgm:cxn modelId="{34F468EE-3419-40C9-9988-651727A8EF22}" type="presParOf" srcId="{40BF53D1-68BB-4A8A-A6AC-66C33E5A5733}" destId="{E266A186-CDE7-40F9-AECE-9501A75A0722}" srcOrd="4" destOrd="0" presId="urn:microsoft.com/office/officeart/2005/8/layout/chevron2"/>
    <dgm:cxn modelId="{249FB800-5D10-49E5-B825-360773C297E2}" type="presParOf" srcId="{E266A186-CDE7-40F9-AECE-9501A75A0722}" destId="{3B68EF46-BCAE-477C-AC4F-943316C306E9}" srcOrd="0" destOrd="0" presId="urn:microsoft.com/office/officeart/2005/8/layout/chevron2"/>
    <dgm:cxn modelId="{2012A966-B118-46D5-A7D1-734542D77185}" type="presParOf" srcId="{E266A186-CDE7-40F9-AECE-9501A75A0722}" destId="{CA86AF58-BC35-489D-8050-673D7AC46800}" srcOrd="1" destOrd="0" presId="urn:microsoft.com/office/officeart/2005/8/layout/chevron2"/>
    <dgm:cxn modelId="{C7077AC7-0810-41AE-B8FB-6E465E23E268}" type="presParOf" srcId="{40BF53D1-68BB-4A8A-A6AC-66C33E5A5733}" destId="{D98F48D1-1975-494C-80F9-BE10F08C4643}" srcOrd="5" destOrd="0" presId="urn:microsoft.com/office/officeart/2005/8/layout/chevron2"/>
    <dgm:cxn modelId="{7CA1BC9F-DB78-4A47-B4EB-1CBA06FCBA96}" type="presParOf" srcId="{40BF53D1-68BB-4A8A-A6AC-66C33E5A5733}" destId="{2C40FC3E-F5E1-451D-84A7-813EE9CAA84B}" srcOrd="6" destOrd="0" presId="urn:microsoft.com/office/officeart/2005/8/layout/chevron2"/>
    <dgm:cxn modelId="{65220A45-0331-462B-AB2B-CCFC0A8DBFFF}" type="presParOf" srcId="{2C40FC3E-F5E1-451D-84A7-813EE9CAA84B}" destId="{04FCC9EF-C81F-4F2F-8C0B-1FF2E8BB9079}" srcOrd="0" destOrd="0" presId="urn:microsoft.com/office/officeart/2005/8/layout/chevron2"/>
    <dgm:cxn modelId="{42F41434-969D-407E-9C19-38856C53270B}" type="presParOf" srcId="{2C40FC3E-F5E1-451D-84A7-813EE9CAA84B}" destId="{E164CE54-E57A-4384-9531-09700118DB05}" srcOrd="1" destOrd="0" presId="urn:microsoft.com/office/officeart/2005/8/layout/chevron2"/>
    <dgm:cxn modelId="{910168AA-5850-4EBF-96FE-8E0AB1ACEF22}" type="presParOf" srcId="{40BF53D1-68BB-4A8A-A6AC-66C33E5A5733}" destId="{B93BA01D-D372-4AED-8A6B-0A8E73E9BAAC}" srcOrd="7" destOrd="0" presId="urn:microsoft.com/office/officeart/2005/8/layout/chevron2"/>
    <dgm:cxn modelId="{1C047870-68DD-4AF3-BAAA-E3ABA3AD7ED8}" type="presParOf" srcId="{40BF53D1-68BB-4A8A-A6AC-66C33E5A5733}" destId="{4B881037-2855-4F1C-8B0C-193765AE1F65}" srcOrd="8" destOrd="0" presId="urn:microsoft.com/office/officeart/2005/8/layout/chevron2"/>
    <dgm:cxn modelId="{5C9A5D39-581D-4FBC-A50F-5F6FACC1EED5}" type="presParOf" srcId="{4B881037-2855-4F1C-8B0C-193765AE1F65}" destId="{A7784A07-15AC-4822-A3CB-1C34403FEE22}" srcOrd="0" destOrd="0" presId="urn:microsoft.com/office/officeart/2005/8/layout/chevron2"/>
    <dgm:cxn modelId="{E1807ED4-16B6-4222-BCBE-FE3CF361F455}" type="presParOf" srcId="{4B881037-2855-4F1C-8B0C-193765AE1F65}" destId="{BF5D60E6-101B-4268-9C48-966392E8365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845828-1B46-440E-8715-9DF5735E6003}">
      <dsp:nvSpPr>
        <dsp:cNvPr id="0" name=""/>
        <dsp:cNvSpPr/>
      </dsp:nvSpPr>
      <dsp:spPr>
        <a:xfrm>
          <a:off x="0" y="25137"/>
          <a:ext cx="8229600" cy="2181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Во главе церкви- митрополит (присылался из Константинополя).</a:t>
          </a:r>
          <a:endParaRPr lang="ru-RU" sz="3900" kern="1200" dirty="0"/>
        </a:p>
      </dsp:txBody>
      <dsp:txXfrm>
        <a:off x="0" y="25137"/>
        <a:ext cx="8229600" cy="2181684"/>
      </dsp:txXfrm>
    </dsp:sp>
    <dsp:sp modelId="{D88BE075-3D76-46D0-94B4-41D514566EFA}">
      <dsp:nvSpPr>
        <dsp:cNvPr id="0" name=""/>
        <dsp:cNvSpPr/>
      </dsp:nvSpPr>
      <dsp:spPr>
        <a:xfrm>
          <a:off x="0" y="2319141"/>
          <a:ext cx="8229600" cy="2181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Епископы- осуществляли церковное управление в административно- политических центрах.</a:t>
          </a:r>
          <a:endParaRPr lang="ru-RU" sz="3900" kern="1200" dirty="0"/>
        </a:p>
      </dsp:txBody>
      <dsp:txXfrm>
        <a:off x="0" y="2319141"/>
        <a:ext cx="8229600" cy="218168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D87A70-F240-4A0F-82EC-A9E7B59B5821}">
      <dsp:nvSpPr>
        <dsp:cNvPr id="0" name=""/>
        <dsp:cNvSpPr/>
      </dsp:nvSpPr>
      <dsp:spPr>
        <a:xfrm rot="16200000">
          <a:off x="253553" y="15677"/>
          <a:ext cx="3684672" cy="3713523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Западное направление</a:t>
          </a:r>
          <a:endParaRPr lang="ru-RU" sz="3200" b="1" kern="1200" dirty="0"/>
        </a:p>
      </dsp:txBody>
      <dsp:txXfrm rot="16200000">
        <a:off x="253553" y="15677"/>
        <a:ext cx="3684672" cy="3713523"/>
      </dsp:txXfrm>
    </dsp:sp>
    <dsp:sp modelId="{39B2407F-7F8C-4FE0-98C4-5170ED10E626}">
      <dsp:nvSpPr>
        <dsp:cNvPr id="0" name=""/>
        <dsp:cNvSpPr/>
      </dsp:nvSpPr>
      <dsp:spPr>
        <a:xfrm rot="5400000">
          <a:off x="4864863" y="17040"/>
          <a:ext cx="3684672" cy="3710797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Восточное направление</a:t>
          </a:r>
          <a:endParaRPr lang="ru-RU" sz="3500" b="1" kern="1200" dirty="0"/>
        </a:p>
      </dsp:txBody>
      <dsp:txXfrm rot="5400000">
        <a:off x="4864863" y="17040"/>
        <a:ext cx="3684672" cy="371079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1E248C-F5E8-4B9A-9098-BB8EDEE64205}">
      <dsp:nvSpPr>
        <dsp:cNvPr id="0" name=""/>
        <dsp:cNvSpPr/>
      </dsp:nvSpPr>
      <dsp:spPr>
        <a:xfrm rot="5400000">
          <a:off x="-272408" y="276171"/>
          <a:ext cx="1816056" cy="12712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981</a:t>
          </a:r>
          <a:endParaRPr lang="ru-RU" sz="3500" b="1" kern="1200" dirty="0"/>
        </a:p>
      </dsp:txBody>
      <dsp:txXfrm rot="5400000">
        <a:off x="-272408" y="276171"/>
        <a:ext cx="1816056" cy="1271239"/>
      </dsp:txXfrm>
    </dsp:sp>
    <dsp:sp modelId="{A07D0029-04AF-4FBD-9885-9C4C0410A9F3}">
      <dsp:nvSpPr>
        <dsp:cNvPr id="0" name=""/>
        <dsp:cNvSpPr/>
      </dsp:nvSpPr>
      <dsp:spPr>
        <a:xfrm rot="5400000">
          <a:off x="4403119" y="-3128116"/>
          <a:ext cx="1180436" cy="74441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Русско-польская война.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Присоединены Перемышль, Червень.</a:t>
          </a:r>
          <a:endParaRPr lang="ru-RU" sz="2400" b="1" kern="1200" dirty="0"/>
        </a:p>
      </dsp:txBody>
      <dsp:txXfrm rot="5400000">
        <a:off x="4403119" y="-3128116"/>
        <a:ext cx="1180436" cy="7444196"/>
      </dsp:txXfrm>
    </dsp:sp>
    <dsp:sp modelId="{25FDC28E-19CC-4D24-8395-3FBEC380F7E0}">
      <dsp:nvSpPr>
        <dsp:cNvPr id="0" name=""/>
        <dsp:cNvSpPr/>
      </dsp:nvSpPr>
      <dsp:spPr>
        <a:xfrm rot="5400000">
          <a:off x="-272408" y="1900429"/>
          <a:ext cx="1816056" cy="12712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983</a:t>
          </a:r>
          <a:endParaRPr lang="ru-RU" sz="3500" b="1" kern="1200" dirty="0"/>
        </a:p>
      </dsp:txBody>
      <dsp:txXfrm rot="5400000">
        <a:off x="-272408" y="1900429"/>
        <a:ext cx="1816056" cy="1271239"/>
      </dsp:txXfrm>
    </dsp:sp>
    <dsp:sp modelId="{F22B3895-9A46-4894-91C5-D33E3889DC70}">
      <dsp:nvSpPr>
        <dsp:cNvPr id="0" name=""/>
        <dsp:cNvSpPr/>
      </dsp:nvSpPr>
      <dsp:spPr>
        <a:xfrm rot="5400000">
          <a:off x="4403119" y="-1503859"/>
          <a:ext cx="1180436" cy="74441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Завоевание земель ятвягов.</a:t>
          </a:r>
          <a:endParaRPr lang="ru-RU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Русь овладела речными путями по Неману, </a:t>
          </a:r>
          <a:r>
            <a:rPr lang="ru-RU" sz="2400" b="1" kern="1200" dirty="0" err="1" smtClean="0"/>
            <a:t>Висле,Бугу</a:t>
          </a:r>
          <a:r>
            <a:rPr lang="ru-RU" sz="2400" b="1" kern="1200" dirty="0" smtClean="0"/>
            <a:t>.</a:t>
          </a:r>
          <a:endParaRPr lang="ru-RU" sz="2400" b="1" kern="1200" dirty="0"/>
        </a:p>
      </dsp:txBody>
      <dsp:txXfrm rot="5400000">
        <a:off x="4403119" y="-1503859"/>
        <a:ext cx="1180436" cy="7444196"/>
      </dsp:txXfrm>
    </dsp:sp>
    <dsp:sp modelId="{6E230858-F59F-4DBE-8C64-D72C972422A8}">
      <dsp:nvSpPr>
        <dsp:cNvPr id="0" name=""/>
        <dsp:cNvSpPr/>
      </dsp:nvSpPr>
      <dsp:spPr>
        <a:xfrm rot="5400000">
          <a:off x="-272408" y="3524686"/>
          <a:ext cx="1816056" cy="127123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1001</a:t>
          </a:r>
          <a:endParaRPr lang="ru-RU" sz="3500" b="1" kern="1200" dirty="0"/>
        </a:p>
      </dsp:txBody>
      <dsp:txXfrm rot="5400000">
        <a:off x="-272408" y="3524686"/>
        <a:ext cx="1816056" cy="1271239"/>
      </dsp:txXfrm>
    </dsp:sp>
    <dsp:sp modelId="{6B11A98A-DEDF-47BB-B36A-9BC036B43198}">
      <dsp:nvSpPr>
        <dsp:cNvPr id="0" name=""/>
        <dsp:cNvSpPr/>
      </dsp:nvSpPr>
      <dsp:spPr>
        <a:xfrm rot="5400000">
          <a:off x="4403119" y="120398"/>
          <a:ext cx="1180436" cy="74441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Обмен послами между папой </a:t>
          </a:r>
          <a:r>
            <a:rPr lang="ru-RU" sz="2400" b="1" kern="1200" dirty="0" err="1" smtClean="0"/>
            <a:t>Сильвестром</a:t>
          </a:r>
          <a:r>
            <a:rPr lang="ru-RU" sz="2400" b="1" kern="1200" dirty="0" smtClean="0"/>
            <a:t> </a:t>
          </a:r>
          <a:r>
            <a:rPr lang="en-US" sz="2400" b="1" kern="1200" dirty="0" smtClean="0"/>
            <a:t>II</a:t>
          </a:r>
          <a:r>
            <a:rPr lang="ru-RU" sz="2400" b="1" kern="1200" dirty="0" smtClean="0"/>
            <a:t> и князем Владимиром.</a:t>
          </a:r>
          <a:endParaRPr lang="ru-RU" sz="2400" b="1" kern="1200" dirty="0"/>
        </a:p>
      </dsp:txBody>
      <dsp:txXfrm rot="5400000">
        <a:off x="4403119" y="120398"/>
        <a:ext cx="1180436" cy="744419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A7DFB0-E37F-4DCA-9071-E5FA82FBAFF9}">
      <dsp:nvSpPr>
        <dsp:cNvPr id="0" name=""/>
        <dsp:cNvSpPr/>
      </dsp:nvSpPr>
      <dsp:spPr>
        <a:xfrm rot="5400000">
          <a:off x="-176584" y="180461"/>
          <a:ext cx="1177227" cy="8240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985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994-997 </a:t>
          </a:r>
          <a:endParaRPr lang="ru-RU" sz="2400" b="1" kern="1200" dirty="0"/>
        </a:p>
      </dsp:txBody>
      <dsp:txXfrm rot="5400000">
        <a:off x="-176584" y="180461"/>
        <a:ext cx="1177227" cy="824059"/>
      </dsp:txXfrm>
    </dsp:sp>
    <dsp:sp modelId="{7FF9E52A-9025-4437-B9C1-9C271D0D9091}">
      <dsp:nvSpPr>
        <dsp:cNvPr id="0" name=""/>
        <dsp:cNvSpPr/>
      </dsp:nvSpPr>
      <dsp:spPr>
        <a:xfrm rot="5400000">
          <a:off x="4279790" y="-3451853"/>
          <a:ext cx="765600" cy="76770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/>
            <a:t>Война против Волжской </a:t>
          </a:r>
          <a:r>
            <a:rPr lang="ru-RU" sz="2100" b="1" kern="1200" dirty="0" err="1" smtClean="0"/>
            <a:t>Булгарии</a:t>
          </a:r>
          <a:r>
            <a:rPr lang="ru-RU" sz="2100" b="1" kern="1200" dirty="0" smtClean="0"/>
            <a:t>.</a:t>
          </a:r>
          <a:endParaRPr lang="ru-RU" sz="2100" b="1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/>
            <a:t>Новый поход против Волжской </a:t>
          </a:r>
          <a:r>
            <a:rPr lang="ru-RU" sz="2100" b="1" kern="1200" dirty="0" err="1" smtClean="0"/>
            <a:t>Булгарии</a:t>
          </a:r>
          <a:r>
            <a:rPr lang="ru-RU" sz="2100" b="1" kern="1200" dirty="0" smtClean="0"/>
            <a:t>.</a:t>
          </a:r>
          <a:endParaRPr lang="ru-RU" sz="2100" b="1" kern="1200" dirty="0"/>
        </a:p>
      </dsp:txBody>
      <dsp:txXfrm rot="5400000">
        <a:off x="4279790" y="-3451853"/>
        <a:ext cx="765600" cy="7677062"/>
      </dsp:txXfrm>
    </dsp:sp>
    <dsp:sp modelId="{3F232B4B-16B9-4DD3-A7B6-394DB85F5037}">
      <dsp:nvSpPr>
        <dsp:cNvPr id="0" name=""/>
        <dsp:cNvSpPr/>
      </dsp:nvSpPr>
      <dsp:spPr>
        <a:xfrm rot="5400000">
          <a:off x="-176584" y="1241537"/>
          <a:ext cx="1177227" cy="8240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986</a:t>
          </a:r>
          <a:endParaRPr lang="ru-RU" sz="2400" b="1" kern="1200" dirty="0"/>
        </a:p>
      </dsp:txBody>
      <dsp:txXfrm rot="5400000">
        <a:off x="-176584" y="1241537"/>
        <a:ext cx="1177227" cy="824059"/>
      </dsp:txXfrm>
    </dsp:sp>
    <dsp:sp modelId="{AC49D51B-C717-472A-9891-761ECB409FF9}">
      <dsp:nvSpPr>
        <dsp:cNvPr id="0" name=""/>
        <dsp:cNvSpPr/>
      </dsp:nvSpPr>
      <dsp:spPr>
        <a:xfrm rot="5400000">
          <a:off x="4279991" y="-2390978"/>
          <a:ext cx="765197" cy="76770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Поход против хазар. Захват Тмутаракани.</a:t>
          </a:r>
          <a:endParaRPr lang="ru-RU" sz="2400" b="1" kern="1200" dirty="0"/>
        </a:p>
      </dsp:txBody>
      <dsp:txXfrm rot="5400000">
        <a:off x="4279991" y="-2390978"/>
        <a:ext cx="765197" cy="7677062"/>
      </dsp:txXfrm>
    </dsp:sp>
    <dsp:sp modelId="{3B68EF46-BCAE-477C-AC4F-943316C306E9}">
      <dsp:nvSpPr>
        <dsp:cNvPr id="0" name=""/>
        <dsp:cNvSpPr/>
      </dsp:nvSpPr>
      <dsp:spPr>
        <a:xfrm rot="5400000">
          <a:off x="-176584" y="2302614"/>
          <a:ext cx="1177227" cy="8240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988</a:t>
          </a:r>
          <a:endParaRPr lang="ru-RU" sz="2300" b="1" kern="1200" dirty="0"/>
        </a:p>
      </dsp:txBody>
      <dsp:txXfrm rot="5400000">
        <a:off x="-176584" y="2302614"/>
        <a:ext cx="1177227" cy="824059"/>
      </dsp:txXfrm>
    </dsp:sp>
    <dsp:sp modelId="{CA86AF58-BC35-489D-8050-673D7AC46800}">
      <dsp:nvSpPr>
        <dsp:cNvPr id="0" name=""/>
        <dsp:cNvSpPr/>
      </dsp:nvSpPr>
      <dsp:spPr>
        <a:xfrm rot="5400000">
          <a:off x="4279991" y="-1329902"/>
          <a:ext cx="765197" cy="76770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Поход Владимира на </a:t>
          </a:r>
          <a:r>
            <a:rPr lang="ru-RU" sz="2400" b="1" kern="1200" dirty="0" err="1" smtClean="0"/>
            <a:t>Корсунь</a:t>
          </a:r>
          <a:r>
            <a:rPr lang="ru-RU" sz="2400" b="1" kern="1200" dirty="0" smtClean="0"/>
            <a:t>.</a:t>
          </a:r>
          <a:endParaRPr lang="ru-RU" sz="2400" b="1" kern="1200" dirty="0"/>
        </a:p>
      </dsp:txBody>
      <dsp:txXfrm rot="5400000">
        <a:off x="4279991" y="-1329902"/>
        <a:ext cx="765197" cy="7677062"/>
      </dsp:txXfrm>
    </dsp:sp>
    <dsp:sp modelId="{04FCC9EF-C81F-4F2F-8C0B-1FF2E8BB9079}">
      <dsp:nvSpPr>
        <dsp:cNvPr id="0" name=""/>
        <dsp:cNvSpPr/>
      </dsp:nvSpPr>
      <dsp:spPr>
        <a:xfrm rot="5400000">
          <a:off x="-176584" y="3363690"/>
          <a:ext cx="1177227" cy="8240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989 –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997</a:t>
          </a:r>
          <a:endParaRPr lang="ru-RU" sz="2400" b="1" kern="1200" dirty="0"/>
        </a:p>
      </dsp:txBody>
      <dsp:txXfrm rot="5400000">
        <a:off x="-176584" y="3363690"/>
        <a:ext cx="1177227" cy="824059"/>
      </dsp:txXfrm>
    </dsp:sp>
    <dsp:sp modelId="{E164CE54-E57A-4384-9531-09700118DB05}">
      <dsp:nvSpPr>
        <dsp:cNvPr id="0" name=""/>
        <dsp:cNvSpPr/>
      </dsp:nvSpPr>
      <dsp:spPr>
        <a:xfrm rot="5400000">
          <a:off x="4279991" y="-268825"/>
          <a:ext cx="765197" cy="76770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Набеги печенегов.</a:t>
          </a:r>
          <a:endParaRPr lang="ru-RU" sz="2400" b="1" kern="1200" dirty="0"/>
        </a:p>
      </dsp:txBody>
      <dsp:txXfrm rot="5400000">
        <a:off x="4279991" y="-268825"/>
        <a:ext cx="765197" cy="7677062"/>
      </dsp:txXfrm>
    </dsp:sp>
    <dsp:sp modelId="{A7784A07-15AC-4822-A3CB-1C34403FEE22}">
      <dsp:nvSpPr>
        <dsp:cNvPr id="0" name=""/>
        <dsp:cNvSpPr/>
      </dsp:nvSpPr>
      <dsp:spPr>
        <a:xfrm rot="5400000">
          <a:off x="-176584" y="4424767"/>
          <a:ext cx="1177227" cy="8240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990-ые</a:t>
          </a:r>
          <a:endParaRPr lang="ru-RU" sz="2400" b="1" kern="1200" dirty="0"/>
        </a:p>
      </dsp:txBody>
      <dsp:txXfrm rot="5400000">
        <a:off x="-176584" y="4424767"/>
        <a:ext cx="1177227" cy="824059"/>
      </dsp:txXfrm>
    </dsp:sp>
    <dsp:sp modelId="{BF5D60E6-101B-4268-9C48-966392E83651}">
      <dsp:nvSpPr>
        <dsp:cNvPr id="0" name=""/>
        <dsp:cNvSpPr/>
      </dsp:nvSpPr>
      <dsp:spPr>
        <a:xfrm rot="5400000">
          <a:off x="4279991" y="792250"/>
          <a:ext cx="765197" cy="76770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Строительство оборонительных рубежей против печенегов(города, валы, сигнальные вышки).</a:t>
          </a:r>
          <a:endParaRPr lang="ru-RU" sz="2400" b="1" kern="1200" dirty="0"/>
        </a:p>
      </dsp:txBody>
      <dsp:txXfrm rot="5400000">
        <a:off x="4279991" y="792250"/>
        <a:ext cx="765197" cy="7677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ED531-B6F7-41A3-B16E-42E0B2279AC6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CFA28-37B5-4740-A43A-AEA69C40CAC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214422"/>
            <a:ext cx="7286676" cy="1470025"/>
          </a:xfrm>
        </p:spPr>
        <p:txBody>
          <a:bodyPr/>
          <a:lstStyle>
            <a:lvl1pPr>
              <a:defRPr>
                <a:solidFill>
                  <a:srgbClr val="660033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3429000"/>
            <a:ext cx="471490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66003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6CAD4DD-1223-4E2B-9AF5-3B75DA94D143}" type="datetimeFigureOut">
              <a:rPr lang="ru-RU" smtClean="0"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97A9FFF7-AE09-4411-8A63-56453F7C66E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1430"/>
          <a:solidFill>
            <a:srgbClr val="660033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660033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60033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660033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660033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60033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60033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avoslavie.ru/sas/image/100434/43456.p.jpg?0.3799972064062898" TargetMode="External"/><Relationship Id="rId3" Type="http://schemas.openxmlformats.org/officeDocument/2006/relationships/hyperlink" Target="http://upload.wikimedia.org/wikipedia/commons/thumb/4/4a/Novgorod_Monument_LOC_06268u.jpg/765px-Novgorod_Monument_LOC_06268u.jpg" TargetMode="External"/><Relationship Id="rId7" Type="http://schemas.openxmlformats.org/officeDocument/2006/relationships/hyperlink" Target="http://im0-tub-ru.yandex.net/i?id=52215286-11-72&amp;n=21" TargetMode="External"/><Relationship Id="rId12" Type="http://schemas.openxmlformats.org/officeDocument/2006/relationships/hyperlink" Target="http://upload.wikimedia.org/wikipedia/commons/3/38/Radzivil_Vladimir_campaign_on_Korsun.jpg" TargetMode="External"/><Relationship Id="rId2" Type="http://schemas.openxmlformats.org/officeDocument/2006/relationships/hyperlink" Target="http://upload.wikimedia.org/wikipedia/commons/0/07/Death_of_Yaropolk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nua.org/uploads/posts/2012-05/1336891555_index.jpg" TargetMode="External"/><Relationship Id="rId11" Type="http://schemas.openxmlformats.org/officeDocument/2006/relationships/hyperlink" Target="http://upload.wikimedia.org/wikipedia/commons/thumb/f/fe/Vladimir_campaign_on_Korsun_by_Roerich.jpg/800px-Vladimir_campaign_on_Korsun_by_Roerich.jpg" TargetMode="External"/><Relationship Id="rId5" Type="http://schemas.openxmlformats.org/officeDocument/2006/relationships/hyperlink" Target="%80%D1%83%D1%87%D1%81%D0%BA%D0%BE%D0%B3%D0%BE_%D0%B8%D0%B4%D0%BE%D0%BB%D0%B0.jpg" TargetMode="External"/><Relationship Id="rId10" Type="http://schemas.openxmlformats.org/officeDocument/2006/relationships/hyperlink" Target="http://upload.wikimedia.org/wikipedia/commons/4/45/Chersonesos_988_war_map.jpg" TargetMode="External"/><Relationship Id="rId4" Type="http://schemas.openxmlformats.org/officeDocument/2006/relationships/hyperlink" Target="http://upload.wikimedia.org/wikipedia/commons/thumb/0/00/Anton_Losenko._Vladimir_and_Rogneda.jpg/503px-Anton_Losenko._Vladimir_and_Rogneda.jpg" TargetMode="External"/><Relationship Id="rId9" Type="http://schemas.openxmlformats.org/officeDocument/2006/relationships/hyperlink" Target="http://upload.wikimedia.org/wikipedia/commons/7/76/Perun_%28Radzivill_Chronicle%29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glavred.info/images/o-00102074-a-00018052.jpg" TargetMode="External"/><Relationship Id="rId2" Type="http://schemas.openxmlformats.org/officeDocument/2006/relationships/hyperlink" Target="http://biography.sgu.ru/bio/data/files/pictures/image/36447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571612"/>
            <a:ext cx="7286676" cy="1470025"/>
          </a:xfrm>
        </p:spPr>
        <p:txBody>
          <a:bodyPr/>
          <a:lstStyle/>
          <a:p>
            <a:r>
              <a:rPr lang="ru-RU" dirty="0" smtClean="0"/>
              <a:t>Владимир Святой. Крещение Руси.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6286496"/>
            <a:ext cx="4143404" cy="571504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Фёдорова И.А. МАОУ «Лицей №36»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FFF7-AE09-4411-8A63-56453F7C66E7}" type="slidenum">
              <a:rPr lang="ru-RU" smtClean="0"/>
              <a:t>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642918"/>
            <a:ext cx="3214710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828A18EA-A3EF-4BAF-9832-FA057C6035A6}" type="datetime4">
              <a:rPr lang="ru-RU" sz="2800" b="1" smtClean="0">
                <a:solidFill>
                  <a:schemeClr val="tx1"/>
                </a:solidFill>
              </a:rPr>
              <a:t>31 октября 2012 г.</a:t>
            </a:fld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2770" name="Picture 2" descr="http://www.onua.org/uploads/posts/2012-05/1336891555_in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000372"/>
            <a:ext cx="2363872" cy="3071834"/>
          </a:xfrm>
          <a:prstGeom prst="foldedCorner">
            <a:avLst>
              <a:gd name="adj" fmla="val 5000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://img-fotki.yandex.ru/get/5401/chankara.8/0_4f60f_7e19613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000372"/>
            <a:ext cx="3500462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785794"/>
          </a:xfrm>
        </p:spPr>
        <p:txBody>
          <a:bodyPr>
            <a:noAutofit/>
          </a:bodyPr>
          <a:lstStyle/>
          <a:p>
            <a:r>
              <a:rPr lang="ru-RU" sz="2800" dirty="0" smtClean="0"/>
              <a:t>Ярополк- великий князь киевский (972—978), старший сын князя Святослава Игоревича.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6072206"/>
          </a:xfrm>
          <a:ln w="76200">
            <a:solidFill>
              <a:schemeClr val="accent2">
                <a:lumMod val="75000"/>
              </a:schemeClr>
            </a:solidFill>
            <a:prstDash val="solid"/>
          </a:ln>
        </p:spPr>
        <p:txBody>
          <a:bodyPr/>
          <a:lstStyle/>
          <a:p>
            <a:r>
              <a:rPr lang="ru-RU" sz="2400" b="1" dirty="0" smtClean="0"/>
              <a:t>Стремился закрепить завоёванное предшественниками.</a:t>
            </a:r>
          </a:p>
          <a:p>
            <a:r>
              <a:rPr lang="ru-RU" sz="2400" b="1" dirty="0" smtClean="0"/>
              <a:t> В 977 году разгорелась междоусобная война между Ярополком и его братьями, князем древлян Олегом</a:t>
            </a:r>
            <a:r>
              <a:rPr lang="ru-RU" sz="2400" b="1" dirty="0" smtClean="0"/>
              <a:t> </a:t>
            </a:r>
            <a:r>
              <a:rPr lang="ru-RU" sz="2400" b="1" dirty="0" smtClean="0"/>
              <a:t>и новгородским князем.</a:t>
            </a:r>
          </a:p>
          <a:p>
            <a:r>
              <a:rPr lang="ru-RU" sz="2400" b="1" dirty="0" smtClean="0"/>
              <a:t>  Ярополк, следуя уговорам воеводы </a:t>
            </a:r>
            <a:r>
              <a:rPr lang="ru-RU" sz="2400" b="1" dirty="0" err="1" smtClean="0"/>
              <a:t>Свенельда</a:t>
            </a:r>
            <a:r>
              <a:rPr lang="ru-RU" sz="2400" b="1" dirty="0" smtClean="0"/>
              <a:t>, напал на владения Олега. </a:t>
            </a:r>
          </a:p>
          <a:p>
            <a:r>
              <a:rPr lang="ru-RU" sz="2400" b="1" dirty="0" smtClean="0"/>
              <a:t>При отступлении в свою столицу Овруч Олег был раздавлен во рву падавшими лошадьми. Владимир бежал из Новгорода «</a:t>
            </a:r>
            <a:r>
              <a:rPr lang="ru-RU" sz="2400" b="1" i="1" dirty="0" smtClean="0"/>
              <a:t>за море</a:t>
            </a:r>
            <a:r>
              <a:rPr lang="ru-RU" sz="2400" b="1" dirty="0" smtClean="0"/>
              <a:t>», так Ярополк стал правителем всей Киевской Руси.</a:t>
            </a:r>
          </a:p>
          <a:p>
            <a:r>
              <a:rPr lang="ru-RU" sz="2400" b="1" dirty="0" smtClean="0"/>
              <a:t>Владимир обратился за помощью к варягам, выбил Ярополка из Новгорода, занял Полоцк.</a:t>
            </a:r>
          </a:p>
          <a:p>
            <a:r>
              <a:rPr lang="ru-RU" sz="2400" b="1" dirty="0" smtClean="0"/>
              <a:t>Ярополк бежал из Киева, убит при переговорах с</a:t>
            </a:r>
          </a:p>
          <a:p>
            <a:pPr>
              <a:buNone/>
            </a:pPr>
            <a:r>
              <a:rPr lang="ru-RU" sz="2400" b="1" dirty="0" smtClean="0"/>
              <a:t>    Владимиром.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ile:Death of Yaropolk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5072098" cy="614366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5008" y="428604"/>
            <a:ext cx="2900354" cy="51435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Ярополк – поднят на мячи двумя варягами, когда зашёл в шатёр.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Повесть временных 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329642" cy="5715040"/>
          </a:xfrm>
        </p:spPr>
        <p:txBody>
          <a:bodyPr/>
          <a:lstStyle/>
          <a:p>
            <a:r>
              <a:rPr lang="ru-RU" sz="2400" b="1" dirty="0" smtClean="0"/>
              <a:t>Однажды </a:t>
            </a:r>
            <a:r>
              <a:rPr lang="ru-RU" sz="2400" b="1" dirty="0" err="1" smtClean="0"/>
              <a:t>Свенельдич</a:t>
            </a:r>
            <a:r>
              <a:rPr lang="ru-RU" sz="2400" b="1" dirty="0" smtClean="0"/>
              <a:t>, именем Лют, вышел из Киева на охоту и погнал зверя в лесу.</a:t>
            </a:r>
          </a:p>
          <a:p>
            <a:r>
              <a:rPr lang="ru-RU" sz="2400" b="1" dirty="0" smtClean="0"/>
              <a:t>Увидел его Олег, брат Ярополка, и спросил: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 -Это кто?</a:t>
            </a:r>
          </a:p>
          <a:p>
            <a:pPr>
              <a:buNone/>
            </a:pPr>
            <a:r>
              <a:rPr lang="ru-RU" sz="2400" b="1" dirty="0" smtClean="0"/>
              <a:t>   Ответили ему: - </a:t>
            </a:r>
            <a:r>
              <a:rPr lang="ru-RU" sz="2400" b="1" dirty="0" err="1" smtClean="0"/>
              <a:t>Свенельдич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   Напав, убил его Олег, ибо сам охотился.</a:t>
            </a:r>
          </a:p>
          <a:p>
            <a:pPr>
              <a:buNone/>
            </a:pPr>
            <a:r>
              <a:rPr lang="ru-RU" sz="2400" b="1" dirty="0" smtClean="0"/>
              <a:t>   И была от того ненависть между Ярополком и Олегом.</a:t>
            </a:r>
          </a:p>
          <a:p>
            <a:pPr>
              <a:buNone/>
            </a:pPr>
            <a:r>
              <a:rPr lang="ru-RU" sz="2400" b="1" dirty="0" smtClean="0"/>
              <a:t>   Сказал тогда </a:t>
            </a:r>
            <a:r>
              <a:rPr lang="ru-RU" sz="2400" b="1" dirty="0" err="1" smtClean="0"/>
              <a:t>Свенельд</a:t>
            </a:r>
            <a:r>
              <a:rPr lang="ru-RU" sz="2400" b="1" dirty="0" smtClean="0"/>
              <a:t> Ярополку:</a:t>
            </a:r>
          </a:p>
          <a:p>
            <a:pPr>
              <a:buFontTx/>
              <a:buChar char="-"/>
            </a:pPr>
            <a:r>
              <a:rPr lang="ru-RU" sz="2400" b="1" dirty="0" smtClean="0"/>
              <a:t>Поди на брата своего и захвати волость его.</a:t>
            </a:r>
          </a:p>
          <a:p>
            <a:pPr>
              <a:buNone/>
            </a:pPr>
            <a:r>
              <a:rPr lang="ru-RU" sz="2400" b="1" dirty="0" smtClean="0"/>
              <a:t>   </a:t>
            </a:r>
            <a:r>
              <a:rPr lang="ru-RU" sz="2400" b="1" dirty="0" err="1" smtClean="0"/>
              <a:t>Свенельд</a:t>
            </a:r>
            <a:r>
              <a:rPr lang="ru-RU" sz="2400" b="1" dirty="0" smtClean="0"/>
              <a:t> так говорил, желая отомстить за сына своего.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Повесть временных лет.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501122" cy="5643602"/>
          </a:xfrm>
        </p:spPr>
        <p:txBody>
          <a:bodyPr/>
          <a:lstStyle/>
          <a:p>
            <a:r>
              <a:rPr lang="ru-RU" sz="2800" b="1" dirty="0" smtClean="0"/>
              <a:t>…И битва началась между ними. Победил Олег в битве. Пришлось бежать Олегу с войнами своими в город </a:t>
            </a:r>
            <a:r>
              <a:rPr lang="ru-RU" sz="2800" b="1" dirty="0" err="1" smtClean="0"/>
              <a:t>Вручий</a:t>
            </a:r>
            <a:r>
              <a:rPr lang="ru-RU" sz="2800" b="1" dirty="0" smtClean="0"/>
              <a:t>. Через ров мост был к городским воротам, и люди, теснясь на нём, сталкивали друг друга в ров. И Олега постигла такая же участь. Спихнули его с моста вниз.</a:t>
            </a:r>
          </a:p>
          <a:p>
            <a:r>
              <a:rPr lang="ru-RU" sz="2800" b="1" dirty="0" smtClean="0"/>
              <a:t>…И послал Ярополк людей искать брата.</a:t>
            </a:r>
          </a:p>
          <a:p>
            <a:r>
              <a:rPr lang="ru-RU" sz="2800" b="1" dirty="0" smtClean="0"/>
              <a:t>…И нашли Олега под трупами.</a:t>
            </a:r>
          </a:p>
          <a:p>
            <a:r>
              <a:rPr lang="ru-RU" sz="2800" b="1" dirty="0" smtClean="0"/>
              <a:t>Пришёл Ярополк и плакал над ним.</a:t>
            </a:r>
          </a:p>
          <a:p>
            <a:pPr>
              <a:buNone/>
            </a:pPr>
            <a:r>
              <a:rPr lang="ru-RU" sz="2800" b="1" dirty="0" smtClean="0"/>
              <a:t>   Сказал он </a:t>
            </a:r>
            <a:r>
              <a:rPr lang="ru-RU" sz="2800" b="1" dirty="0" err="1" smtClean="0"/>
              <a:t>Свенельду</a:t>
            </a:r>
            <a:r>
              <a:rPr lang="ru-RU" sz="2800" b="1" dirty="0" smtClean="0"/>
              <a:t>:</a:t>
            </a:r>
          </a:p>
          <a:p>
            <a:pPr>
              <a:buNone/>
            </a:pPr>
            <a:r>
              <a:rPr lang="ru-RU" sz="2800" b="1" dirty="0" smtClean="0"/>
              <a:t>   -Разве не этого ты хотел.</a:t>
            </a:r>
            <a:endParaRPr lang="ru-RU" sz="28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Повесть временных лет.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643602"/>
          </a:xfrm>
        </p:spPr>
        <p:txBody>
          <a:bodyPr/>
          <a:lstStyle/>
          <a:p>
            <a:r>
              <a:rPr lang="ru-RU" dirty="0" smtClean="0"/>
              <a:t>И пошёл Владимир на Ярополка. И пришёл в Киев с войском большим. Ярополк не смог выйти свойском своим против него, а затворился в Киеве со своими людьми и воеводой Блудом…</a:t>
            </a:r>
          </a:p>
          <a:p>
            <a:r>
              <a:rPr lang="ru-RU" dirty="0" smtClean="0"/>
              <a:t>Владимир послал к воеводе Ярополка. Они сказали Блуду слова лживые:</a:t>
            </a:r>
          </a:p>
          <a:p>
            <a:pPr>
              <a:buNone/>
            </a:pPr>
            <a:r>
              <a:rPr lang="ru-RU" dirty="0" smtClean="0"/>
              <a:t>-Стань мне другом! Если ты убьёшь брата моего, то ты будешь мне вместо отца. Честь получишь большую от меня. Ведь не я начал убивать братьев, а он.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dirty="0" smtClean="0"/>
              <a:t>Русь во времена Владимира Святославовича.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429684" cy="4929198"/>
          </a:xfrm>
        </p:spPr>
        <p:txBody>
          <a:bodyPr/>
          <a:lstStyle/>
          <a:p>
            <a:r>
              <a:rPr lang="ru-RU" sz="2800" b="1" dirty="0" smtClean="0"/>
              <a:t>Известен также как </a:t>
            </a:r>
            <a:r>
              <a:rPr lang="ru-RU" sz="2800" b="1" i="1" u="sng" dirty="0" smtClean="0"/>
              <a:t>Владимир Святой</a:t>
            </a:r>
            <a:r>
              <a:rPr lang="ru-RU" sz="2800" b="1" dirty="0" smtClean="0"/>
              <a:t>, </a:t>
            </a:r>
            <a:r>
              <a:rPr lang="ru-RU" sz="2800" b="1" i="1" u="sng" dirty="0" smtClean="0"/>
              <a:t>Владимир Креститель </a:t>
            </a:r>
            <a:r>
              <a:rPr lang="ru-RU" sz="2800" b="1" dirty="0" smtClean="0"/>
              <a:t>(в церковной истории) и </a:t>
            </a:r>
            <a:r>
              <a:rPr lang="ru-RU" sz="2800" b="1" i="1" u="sng" dirty="0" smtClean="0"/>
              <a:t>Владимир Красное Солнышко </a:t>
            </a:r>
            <a:r>
              <a:rPr lang="ru-RU" sz="2800" b="1" dirty="0" smtClean="0"/>
              <a:t>(в былинах).</a:t>
            </a:r>
          </a:p>
          <a:p>
            <a:r>
              <a:rPr lang="ru-RU" sz="2800" b="1" dirty="0" smtClean="0"/>
              <a:t>Годы жизни: 948(?)-1015.</a:t>
            </a:r>
          </a:p>
          <a:p>
            <a:r>
              <a:rPr lang="ru-RU" sz="2800" b="1" dirty="0" smtClean="0"/>
              <a:t>Великий князь: 980-1015</a:t>
            </a:r>
          </a:p>
          <a:p>
            <a:r>
              <a:rPr lang="ru-RU" sz="2800" b="1" dirty="0" smtClean="0"/>
              <a:t>Отец: Святослав.</a:t>
            </a:r>
          </a:p>
          <a:p>
            <a:r>
              <a:rPr lang="ru-RU" sz="2800" b="1" dirty="0" smtClean="0"/>
              <a:t>Сыновья: Ярослав, Борис, Глеб, Святополк Окаянный.</a:t>
            </a:r>
          </a:p>
          <a:p>
            <a:r>
              <a:rPr lang="ru-RU" sz="2800" b="1" dirty="0" smtClean="0"/>
              <a:t>В 1240 –провозглашён святым.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ile:Novgorod Monument LOC 06268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7715304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Происхождение Владимира.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/>
          <a:lstStyle/>
          <a:p>
            <a:r>
              <a:rPr lang="ru-RU" sz="2400" b="1" dirty="0" smtClean="0"/>
              <a:t>Сын великого князя Святослава Игоревича от ключницы </a:t>
            </a:r>
            <a:r>
              <a:rPr lang="ru-RU" sz="2400" b="1" dirty="0" err="1" smtClean="0"/>
              <a:t>Малуши</a:t>
            </a:r>
            <a:r>
              <a:rPr lang="ru-RU" sz="2400" b="1" dirty="0" smtClean="0"/>
              <a:t> родом из города </a:t>
            </a:r>
            <a:r>
              <a:rPr lang="ru-RU" sz="2400" b="1" dirty="0" err="1" smtClean="0"/>
              <a:t>Любеч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милостницы</a:t>
            </a:r>
            <a:r>
              <a:rPr lang="ru-RU" sz="2400" b="1" dirty="0" smtClean="0"/>
              <a:t> княгини Ольги. Сын рабы («</a:t>
            </a:r>
            <a:r>
              <a:rPr lang="ru-RU" sz="2400" b="1" dirty="0" err="1" smtClean="0"/>
              <a:t>робичич</a:t>
            </a:r>
            <a:r>
              <a:rPr lang="ru-RU" sz="2400" b="1" dirty="0" smtClean="0"/>
              <a:t>» по словам </a:t>
            </a:r>
            <a:r>
              <a:rPr lang="ru-RU" sz="2400" b="1" dirty="0" err="1" smtClean="0"/>
              <a:t>Рогнеды</a:t>
            </a:r>
            <a:r>
              <a:rPr lang="ru-RU" sz="2400" b="1" dirty="0" smtClean="0"/>
              <a:t>)</a:t>
            </a:r>
            <a:r>
              <a:rPr lang="ru-RU" sz="2400" b="1" baseline="30000" dirty="0" smtClean="0"/>
              <a:t>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b="1" u="sng" dirty="0" smtClean="0"/>
              <a:t>«Повесть временных лет»:</a:t>
            </a:r>
          </a:p>
          <a:p>
            <a:r>
              <a:rPr lang="ru-RU" sz="2400" b="1" dirty="0" smtClean="0"/>
              <a:t>Спросил </a:t>
            </a:r>
            <a:r>
              <a:rPr lang="ru-RU" sz="2400" b="1" dirty="0" err="1" smtClean="0"/>
              <a:t>Рогволд</a:t>
            </a:r>
            <a:r>
              <a:rPr lang="ru-RU" sz="2400" b="1" dirty="0" smtClean="0"/>
              <a:t> у дочери:</a:t>
            </a:r>
          </a:p>
          <a:p>
            <a:pPr>
              <a:buNone/>
            </a:pPr>
            <a:r>
              <a:rPr lang="ru-RU" sz="2400" b="1" dirty="0" smtClean="0"/>
              <a:t>-Дочь моя! Хочешь ли ты пойти за </a:t>
            </a:r>
            <a:r>
              <a:rPr lang="ru-RU" sz="2400" b="1" dirty="0" err="1" smtClean="0"/>
              <a:t>Владиира?Ноответила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Рогнеда</a:t>
            </a:r>
            <a:r>
              <a:rPr lang="ru-RU" sz="2400" b="1" dirty="0" smtClean="0"/>
              <a:t>:</a:t>
            </a:r>
          </a:p>
          <a:p>
            <a:pPr>
              <a:buNone/>
            </a:pPr>
            <a:r>
              <a:rPr lang="ru-RU" sz="2400" b="1" dirty="0" smtClean="0"/>
              <a:t>-Не хочу идти за сына рабыни, хочу за Ярополка.</a:t>
            </a:r>
            <a:endParaRPr lang="ru-RU" sz="2400" b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5072074"/>
            <a:ext cx="3043230" cy="1054089"/>
          </a:xfrm>
        </p:spPr>
        <p:txBody>
          <a:bodyPr/>
          <a:lstStyle/>
          <a:p>
            <a:r>
              <a:rPr lang="ru-RU" b="1" dirty="0" smtClean="0"/>
              <a:t>Владимир и </a:t>
            </a:r>
            <a:r>
              <a:rPr lang="ru-RU" b="1" dirty="0" err="1" smtClean="0"/>
              <a:t>Рогнеда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11266" name="Picture 2" descr="File:Anton Losenko. Vladimir and Rogne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5143536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Внутренняя политика Владимира.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85786" y="1500174"/>
            <a:ext cx="7572428" cy="171451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Задачи: объединение разноплеменного населения Древнерусского государства.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3214686"/>
            <a:ext cx="8229600" cy="3429024"/>
          </a:xfrm>
          <a:ln w="76200">
            <a:solidFill>
              <a:srgbClr val="C00000"/>
            </a:solidFill>
          </a:ln>
        </p:spPr>
        <p:txBody>
          <a:bodyPr/>
          <a:lstStyle/>
          <a:p>
            <a:r>
              <a:rPr lang="ru-RU" sz="2400" b="1" dirty="0" smtClean="0"/>
              <a:t>982-983-подавлен мятеж вятичей. Отказавшихся платить дань Киеву.</a:t>
            </a:r>
          </a:p>
          <a:p>
            <a:r>
              <a:rPr lang="ru-RU" sz="2400" b="1" dirty="0" smtClean="0"/>
              <a:t>980-987-попытка приспособить язычество для общегосударственных целей.</a:t>
            </a:r>
          </a:p>
          <a:p>
            <a:r>
              <a:rPr lang="ru-RU" sz="2400" b="1" dirty="0" smtClean="0"/>
              <a:t>988 – крещение Руси.</a:t>
            </a:r>
          </a:p>
          <a:p>
            <a:r>
              <a:rPr lang="ru-RU" sz="2400" b="1" dirty="0" smtClean="0"/>
              <a:t>1010-реформа управления: назначил сыновей наместниками в крупные города Руси. Русская земля превратилась во владение Рюриковичей.</a:t>
            </a:r>
            <a:endParaRPr lang="ru-RU" sz="2400" b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Тесты: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/>
          <a:lstStyle/>
          <a:p>
            <a:r>
              <a:rPr lang="ru-RU" sz="2400" b="1" dirty="0" smtClean="0"/>
              <a:t>1)Полный разгром Хазарского каганата относится к правлению: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   1)Олега, 2)Игоря,3)Ольги, 4)Святослава.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2)Крупная хазарская крепость на Нижнем Дону, захваченная </a:t>
            </a:r>
            <a:r>
              <a:rPr lang="ru-RU" sz="2400" b="1" dirty="0" err="1" smtClean="0"/>
              <a:t>руссими</a:t>
            </a:r>
            <a:r>
              <a:rPr lang="ru-RU" sz="2400" b="1" dirty="0" smtClean="0"/>
              <a:t> в 965 г. называлась:</a:t>
            </a:r>
          </a:p>
          <a:p>
            <a:pPr>
              <a:buNone/>
            </a:pPr>
            <a:r>
              <a:rPr lang="ru-RU" sz="2400" b="1" dirty="0" smtClean="0"/>
              <a:t>    1)</a:t>
            </a:r>
            <a:r>
              <a:rPr lang="ru-RU" sz="2400" b="1" dirty="0" err="1" smtClean="0"/>
              <a:t>Азак</a:t>
            </a:r>
            <a:r>
              <a:rPr lang="ru-RU" sz="2400" b="1" dirty="0" smtClean="0"/>
              <a:t>, 2)Аксай, 3)Саркел,4)</a:t>
            </a:r>
            <a:r>
              <a:rPr lang="ru-RU" sz="2400" b="1" dirty="0" err="1" smtClean="0"/>
              <a:t>Кашлык</a:t>
            </a:r>
            <a:r>
              <a:rPr lang="ru-RU" sz="2400" b="1" dirty="0" smtClean="0"/>
              <a:t>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3)Основным событием </a:t>
            </a:r>
            <a:r>
              <a:rPr lang="ru-RU" sz="2400" b="1" dirty="0" err="1" smtClean="0"/>
              <a:t>русско</a:t>
            </a:r>
            <a:r>
              <a:rPr lang="ru-RU" sz="2400" b="1" dirty="0" smtClean="0"/>
              <a:t> – византийской войны 969-972был(а):</a:t>
            </a:r>
          </a:p>
          <a:p>
            <a:pPr>
              <a:buNone/>
            </a:pPr>
            <a:r>
              <a:rPr lang="ru-RU" sz="2400" b="1" dirty="0" smtClean="0"/>
              <a:t>    1)оборона </a:t>
            </a:r>
            <a:r>
              <a:rPr lang="ru-RU" sz="2400" b="1" dirty="0" err="1" smtClean="0"/>
              <a:t>Доростола</a:t>
            </a:r>
            <a:r>
              <a:rPr lang="ru-RU" sz="2400" b="1" dirty="0" smtClean="0"/>
              <a:t>, 2)осада Херсонеса, 3)битва за Киев, 4)поход на </a:t>
            </a:r>
            <a:r>
              <a:rPr lang="ru-RU" sz="2400" b="1" dirty="0" err="1" smtClean="0"/>
              <a:t>Константиополь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/>
          <a:p>
            <a:r>
              <a:rPr lang="ru-RU" dirty="0" smtClean="0"/>
              <a:t>Русь языческая.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715040"/>
          </a:xfrm>
        </p:spPr>
        <p:txBody>
          <a:bodyPr/>
          <a:lstStyle/>
          <a:p>
            <a:r>
              <a:rPr lang="ru-RU" b="1" dirty="0" smtClean="0"/>
              <a:t>Язычество – многобожие.</a:t>
            </a:r>
          </a:p>
          <a:p>
            <a:r>
              <a:rPr lang="ru-RU" b="1" i="1" u="sng" dirty="0" smtClean="0"/>
              <a:t>Основные божества:</a:t>
            </a:r>
          </a:p>
          <a:p>
            <a:r>
              <a:rPr lang="ru-RU" b="1" dirty="0" err="1" smtClean="0"/>
              <a:t>Сварог-бог</a:t>
            </a:r>
            <a:r>
              <a:rPr lang="ru-RU" b="1" dirty="0" smtClean="0"/>
              <a:t> вселенной, бог огня.</a:t>
            </a:r>
          </a:p>
          <a:p>
            <a:r>
              <a:rPr lang="ru-RU" b="1" dirty="0" err="1" smtClean="0"/>
              <a:t>Дажьбог</a:t>
            </a:r>
            <a:r>
              <a:rPr lang="ru-RU" b="1" dirty="0" smtClean="0"/>
              <a:t> – бог огня.</a:t>
            </a:r>
          </a:p>
          <a:p>
            <a:r>
              <a:rPr lang="ru-RU" b="1" dirty="0" err="1" smtClean="0"/>
              <a:t>Стрибог</a:t>
            </a:r>
            <a:r>
              <a:rPr lang="ru-RU" b="1" dirty="0" smtClean="0"/>
              <a:t> – бог ветра.</a:t>
            </a:r>
          </a:p>
          <a:p>
            <a:r>
              <a:rPr lang="ru-RU" b="1" dirty="0" smtClean="0"/>
              <a:t>Перун –бог грома, молнии.</a:t>
            </a:r>
          </a:p>
          <a:p>
            <a:r>
              <a:rPr lang="ru-RU" b="1" dirty="0" smtClean="0"/>
              <a:t>Ярило – бог плодородия, бог солнца.</a:t>
            </a:r>
          </a:p>
          <a:p>
            <a:r>
              <a:rPr lang="ru-RU" b="1" dirty="0" smtClean="0"/>
              <a:t>Купала – бог лета.</a:t>
            </a:r>
          </a:p>
          <a:p>
            <a:r>
              <a:rPr lang="ru-RU" b="1" dirty="0" err="1" smtClean="0"/>
              <a:t>Мокошь</a:t>
            </a:r>
            <a:r>
              <a:rPr lang="ru-RU" b="1" dirty="0" smtClean="0"/>
              <a:t> (</a:t>
            </a:r>
            <a:r>
              <a:rPr lang="ru-RU" b="1" dirty="0" err="1" smtClean="0"/>
              <a:t>Макошь</a:t>
            </a:r>
            <a:r>
              <a:rPr lang="ru-RU" b="1" dirty="0" smtClean="0"/>
              <a:t>)- богиня плодородия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25717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Жрецы – волхвы.</a:t>
            </a:r>
            <a:br>
              <a:rPr lang="ru-RU" dirty="0" smtClean="0"/>
            </a:br>
            <a:r>
              <a:rPr lang="ru-RU" dirty="0" smtClean="0"/>
              <a:t>Святилища – капища.</a:t>
            </a:r>
            <a:br>
              <a:rPr lang="ru-RU" dirty="0" smtClean="0"/>
            </a:br>
            <a:r>
              <a:rPr lang="ru-RU" dirty="0" smtClean="0"/>
              <a:t>Идолы-изображения богов.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http://upload.wikimedia.org/wikipedia/commons/thumb/0/0c/%D0%A1%D1%82%D0%BE%D1%80%D0%BE%D0%BD%D1%8B_%D0%B7%D0%B1%D1%80%D1%83%D1%87%D1%81%D0%BA%D0%BE%D0%B3%D0%BE_%D0%B8%D0%B4%D0%BE%D0%BB%D0%B0.jpg/250px-%D0%A1%D1%82%D0%BE%D1%80%D0%BE%D0%BD%D1%8B_%D0%B7%D0%B1%D1%80%D1%83%D1%87%D1%81%D0%BA%D0%BE%D0%B3%D0%BE_%D0%B8%D0%B4%D0%BE%D0%BB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3116"/>
            <a:ext cx="421484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Религиозная реформа 980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3643338" cy="5429288"/>
          </a:xfrm>
        </p:spPr>
        <p:txBody>
          <a:bodyPr/>
          <a:lstStyle/>
          <a:p>
            <a:r>
              <a:rPr lang="ru-RU" sz="2400" b="1" dirty="0" smtClean="0"/>
              <a:t>И начал княжить Владимир в Киеве один, и поставил идолы на холме, вне теремного двора: деревянного Перуна с серебряной головой и золотыми усами, </a:t>
            </a:r>
            <a:r>
              <a:rPr lang="ru-RU" sz="2400" b="1" dirty="0" err="1" smtClean="0"/>
              <a:t>Хорса</a:t>
            </a:r>
            <a:r>
              <a:rPr lang="ru-RU" sz="2400" b="1" dirty="0" smtClean="0"/>
              <a:t> (и) </a:t>
            </a:r>
            <a:r>
              <a:rPr lang="ru-RU" sz="2400" b="1" dirty="0" err="1" smtClean="0"/>
              <a:t>Дажьбога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Стрибога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Симаргла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Мокошь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4" name="Picture 2" descr="File:Perun (Radzivill Chronicle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214422"/>
            <a:ext cx="4857752" cy="415289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неудачи религиозной реформы.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1)Новые представления о старых богах не усваивались населением.</a:t>
            </a:r>
          </a:p>
          <a:p>
            <a:r>
              <a:rPr lang="ru-RU" b="1" dirty="0" smtClean="0"/>
              <a:t>2)Для создания единого пантеона славянских божеств требовалось длительно время.</a:t>
            </a:r>
          </a:p>
          <a:p>
            <a:r>
              <a:rPr lang="ru-RU" b="1" dirty="0" smtClean="0"/>
              <a:t>3)Язычество не могло сопротивляться растущему влиянию монотеизма (единобожия).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Гибель Фёдора и сына его Иоанна.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ln w="762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ru-RU" sz="2400" dirty="0" smtClean="0"/>
              <a:t> Жил среди киевлян, сообщает преподобный Нестор Летописец, варяг по имени Феодор, долгое время до того пробывший на военной службе в Византии и принявший там святое Крещение. У Феодора был сын Иоанн, красивый и благочестивый юноша, исповедавший, как и отец, христианство.</a:t>
            </a:r>
          </a:p>
          <a:p>
            <a:r>
              <a:rPr lang="ru-RU" sz="2400" dirty="0" smtClean="0"/>
              <a:t>Владимир в тот год ходил в поход на литовское племя ятвягов и одержал над ними победу. В ознаменование этой победы киевские жрецы и решили снова устроить кровавое жертвоприношение.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  <a:ln w="76200"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ru-RU" sz="2400" b="1" dirty="0" smtClean="0"/>
              <a:t>И сказали старцы и бояре: Бросим жребий на отроков и девиц, на кого падет он, того и зарежем в жертву богам". Очевидно, не без умысла, жребий, брошенный языческими жрецами, пал на христианина Иоанна.</a:t>
            </a:r>
          </a:p>
          <a:p>
            <a:r>
              <a:rPr lang="ru-RU" sz="2400" b="1" dirty="0" smtClean="0"/>
              <a:t>Когда посланные к Феодору сообщили, что его сына "избрали себе боги, да принесем его им в жертву", старый воин решительно ответил: "Не боги это, а дерево. Нынче есть, а завтра сгниет. Не едят они, не пьют и не говорят, но сделаны человеческими руками из дерева. Бог же Един, Ему служат греки и поклоняются. Он сотворил небо и землю, звезды и луну, солнце и человека, и предназначил ему жить на земле. А эти боги что сотворили? Они сами сотворены. Не дам сына моего бесам".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крещения Руси.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r>
              <a:rPr lang="ru-RU" sz="3600" b="1" dirty="0" smtClean="0"/>
              <a:t>1)Необходимость объединения славянских племён.</a:t>
            </a:r>
          </a:p>
          <a:p>
            <a:r>
              <a:rPr lang="ru-RU" sz="3600" b="1" dirty="0" smtClean="0"/>
              <a:t>2)Оправдание социального неравенства.</a:t>
            </a:r>
          </a:p>
          <a:p>
            <a:r>
              <a:rPr lang="ru-RU" sz="3600" b="1" dirty="0" smtClean="0"/>
              <a:t>3)Повышение международного авторитета.</a:t>
            </a:r>
          </a:p>
          <a:p>
            <a:r>
              <a:rPr lang="ru-RU" sz="3600" b="1" dirty="0" smtClean="0"/>
              <a:t>4)Приобщение к византийской культуре.</a:t>
            </a:r>
            <a:endParaRPr lang="ru-RU" sz="36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Выбор веры.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/>
          <a:lstStyle/>
          <a:p>
            <a:r>
              <a:rPr lang="ru-RU" sz="2800" b="1" dirty="0" smtClean="0"/>
              <a:t>Согласно преданию, летом 986 года к княжескому двору явились представители четырех вер: ислама, католицизма, иудаизма и православия. Первым взял слово представитель «магометанской веры». «И спросил Владимир: „Какова же вера ваша?" Они же ответили: „Веруем богу, и учит нас Магомет так: не есть свинины, не пить вина </a:t>
            </a:r>
          </a:p>
          <a:p>
            <a:r>
              <a:rPr lang="ru-RU" sz="2800" b="1" dirty="0" smtClean="0"/>
              <a:t> и сказал Владимир: „Руси есть веселие пить, не можем без того быть"». </a:t>
            </a:r>
            <a:endParaRPr lang="ru-RU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Выбор веры.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/>
          <a:lstStyle/>
          <a:p>
            <a:r>
              <a:rPr lang="ru-RU" b="1" dirty="0" smtClean="0"/>
              <a:t>Вторыми говорили папские легаты из Рима. Русские земли давно были лакомым кусочком для Римской Церкви. Владимира не привлекает строгость и </a:t>
            </a:r>
            <a:r>
              <a:rPr lang="ru-RU" b="1" dirty="0" err="1" smtClean="0"/>
              <a:t>аскетичность</a:t>
            </a:r>
            <a:r>
              <a:rPr lang="ru-RU" b="1" dirty="0" smtClean="0"/>
              <a:t> римских соборов и службы. Особый протест у него вызывает запрет на создание образов Бога и святых. Владимир отвечает посланникам: «Идите, откуда пришли, ибо и отцы наши не приняли этого». 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веры.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/>
          <a:lstStyle/>
          <a:p>
            <a:r>
              <a:rPr lang="ru-RU" sz="2400" b="1" dirty="0" smtClean="0"/>
              <a:t>Третьими свою веру предложили хазарские евреи. На вопрос князя:— «А где земля ваша?» Они же сказали: «В Иерусалиме». Снова спросил он: «Точно ли она там?» И ответили: «Разгневался бог на отцов наших и рассеял нас по различным странам за грехи наши, а землю нашу отдал христианам». От иудаизма Владимир также отказывается, аргументируя это тем, что иудеи своей земли не смогли в руках удержать и сами оказались отвергнуты Богом: «Как же вы иных учите, а сами отвергнуты богом и рассеяны: если бы Бог любил вас и закон ваш, то не были бы вы рассеяны по чужим землям. Или и нам того же хотите?»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/>
          <a:lstStyle/>
          <a:p>
            <a:r>
              <a:rPr lang="ru-RU" sz="2400" b="1" dirty="0" smtClean="0"/>
              <a:t>4)Первым правителем, принявшим (ей) христианство:</a:t>
            </a:r>
          </a:p>
          <a:p>
            <a:r>
              <a:rPr lang="ru-RU" sz="2400" b="1" dirty="0" smtClean="0"/>
              <a:t>1)Игорь, 2)Ольга, 3)Святослав, 4)Владимир.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5)Итогом борьбы Святослава с хазарами стал(о):</a:t>
            </a:r>
          </a:p>
          <a:p>
            <a:r>
              <a:rPr lang="ru-RU" sz="2400" b="1" dirty="0" smtClean="0"/>
              <a:t>1)потеря земель вятичей, 2)поражение русских дружин, 3)разгром Хазарского каганата, 4)распад Древнерусского государства.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6)По преданию, варяжские князья Аскольд и </a:t>
            </a:r>
            <a:r>
              <a:rPr lang="ru-RU" sz="2400" b="1" dirty="0" err="1" smtClean="0"/>
              <a:t>Дир</a:t>
            </a:r>
            <a:r>
              <a:rPr lang="ru-RU" sz="2400" b="1" dirty="0" smtClean="0"/>
              <a:t> правили в городе: 1)Киев, 2)Новгорода, 3)Полоцк, 4)Смоленск.</a:t>
            </a:r>
          </a:p>
          <a:p>
            <a:endParaRPr lang="ru-RU" sz="2400" b="1" dirty="0" smtClean="0"/>
          </a:p>
          <a:p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dirty="0" smtClean="0"/>
              <a:t>Выбор веры.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r>
              <a:rPr lang="ru-RU" b="1" dirty="0" smtClean="0"/>
              <a:t> Последним к князю Владимиру пришел греческий философ. Автор летописи подчеркивает мудрость философа по сравнению со всеми остальными посланниками. Не рассказывая о своей вере и не завлекая законами и допущениями, он просто говорит: «Если хочешь с праведниками справа стать, то крестись». 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rnns.ru/uploads/posts/2010-01/thumbs/1263972404_vladimir_izbiraet_relig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Корсунская легенда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86478"/>
          </a:xfrm>
        </p:spPr>
        <p:txBody>
          <a:bodyPr/>
          <a:lstStyle/>
          <a:p>
            <a:r>
              <a:rPr lang="ru-RU" sz="2800" b="1" dirty="0" smtClean="0"/>
              <a:t>Василий II отчаянно нуждался в военной помощи, когда узнал о желании киевского князя Владимира принять крещение. «Был им [</a:t>
            </a:r>
            <a:r>
              <a:rPr lang="ru-RU" sz="2800" b="1" dirty="0" err="1" smtClean="0"/>
              <a:t>Вардой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Фокой</a:t>
            </a:r>
            <a:r>
              <a:rPr lang="ru-RU" sz="2800" b="1" dirty="0" smtClean="0"/>
              <a:t>] озабочен царь Василий по причине силы его войск и победы его над ним. И истощились его богатства и побудила его нужда послать к царю </a:t>
            </a:r>
            <a:r>
              <a:rPr lang="ru-RU" sz="2800" b="1" dirty="0" err="1" smtClean="0"/>
              <a:t>русов</a:t>
            </a:r>
            <a:r>
              <a:rPr lang="ru-RU" sz="2800" b="1" dirty="0" smtClean="0"/>
              <a:t> — а они его враги, — чтобы просить их помочь ему в настоящем его положении. И согласился он на это. И заключили они между собою договор о свойстве …</a:t>
            </a:r>
            <a:endParaRPr lang="ru-RU" sz="28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Поход Владимира на </a:t>
            </a:r>
            <a:r>
              <a:rPr lang="ru-RU" dirty="0" err="1" smtClean="0"/>
              <a:t>Корсунь</a:t>
            </a:r>
            <a:endParaRPr lang="ru-RU" dirty="0"/>
          </a:p>
        </p:txBody>
      </p:sp>
      <p:pic>
        <p:nvPicPr>
          <p:cNvPr id="48130" name="Picture 2" descr="File:Vladimir campaign on Korsun by Roe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7786742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286544"/>
          </a:xfrm>
        </p:spPr>
        <p:txBody>
          <a:bodyPr/>
          <a:lstStyle/>
          <a:p>
            <a:r>
              <a:rPr lang="ru-RU" sz="2000" b="1" dirty="0" smtClean="0"/>
              <a:t>П</a:t>
            </a:r>
            <a:r>
              <a:rPr lang="ru-RU" sz="2000" b="1" dirty="0" smtClean="0"/>
              <a:t>ошёл Владимир с войском на </a:t>
            </a:r>
            <a:r>
              <a:rPr lang="ru-RU" sz="2000" b="1" dirty="0" err="1" smtClean="0"/>
              <a:t>Корсунь</a:t>
            </a:r>
            <a:r>
              <a:rPr lang="ru-RU" sz="2000" b="1" dirty="0" smtClean="0"/>
              <a:t>, город греческий, и затворились </a:t>
            </a:r>
            <a:r>
              <a:rPr lang="ru-RU" sz="2000" b="1" dirty="0" err="1" smtClean="0"/>
              <a:t>корсуняне</a:t>
            </a:r>
            <a:r>
              <a:rPr lang="ru-RU" sz="2000" b="1" dirty="0" smtClean="0"/>
              <a:t> в городе. И стал Владимир на той стороне города у пристани, в расстоянии полета стрелы от города, и сражались крепко из города.</a:t>
            </a:r>
            <a:br>
              <a:rPr lang="ru-RU" sz="2000" b="1" dirty="0" smtClean="0"/>
            </a:br>
            <a:r>
              <a:rPr lang="ru-RU" sz="2000" b="1" dirty="0" smtClean="0"/>
              <a:t>Владимир же осадил город. Люди в городе стали изнемогать, и сказал Владимир горожанам: „Если не сдадитесь, то простою и три года“. Они же не послушались его, Владимир же, изготовив войско свое, приказал присыпать насыпь к городским стенам. И когда насыпали, они, </a:t>
            </a:r>
            <a:r>
              <a:rPr lang="ru-RU" sz="2000" b="1" dirty="0" err="1" smtClean="0"/>
              <a:t>корсунцы</a:t>
            </a:r>
            <a:r>
              <a:rPr lang="ru-RU" sz="2000" b="1" dirty="0" smtClean="0"/>
              <a:t>, подкопав стену городскую, выкрадывали подсыпанную землю, и носили её себе в город, и ссыпали посреди города. Воины же присыпали еще больше, и Владимир стоял.</a:t>
            </a:r>
            <a:br>
              <a:rPr lang="ru-RU" sz="2000" b="1" dirty="0" smtClean="0"/>
            </a:br>
            <a:r>
              <a:rPr lang="ru-RU" sz="2000" b="1" dirty="0" smtClean="0"/>
              <a:t>И вот некий муж </a:t>
            </a:r>
            <a:r>
              <a:rPr lang="ru-RU" sz="2000" b="1" dirty="0" err="1" smtClean="0"/>
              <a:t>корсунянин</a:t>
            </a:r>
            <a:r>
              <a:rPr lang="ru-RU" sz="2000" b="1" dirty="0" smtClean="0"/>
              <a:t>, именем </a:t>
            </a:r>
            <a:r>
              <a:rPr lang="ru-RU" sz="2000" b="1" dirty="0" err="1" smtClean="0"/>
              <a:t>Анастас</a:t>
            </a:r>
            <a:r>
              <a:rPr lang="ru-RU" sz="2000" b="1" dirty="0" smtClean="0"/>
              <a:t> , пустил стрелу, написав на ней: „Перекопай и перейми воду, идет она по трубам из колодцев, которые за тобою с востока“. Владимир же, услышав об этом, посмотрел на небо и сказал: „Если сбудется это, — сам крещусь!“. И тотчас же повелел копать наперерез трубам и перенял воду. Люди изнемогли от жажды и сдались.»</a:t>
            </a:r>
            <a:endParaRPr lang="ru-RU" sz="2000" b="1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ile:Radzivil Vladimir campaign on Kors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551021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5857892"/>
            <a:ext cx="8229600" cy="7858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Поход Владимира на </a:t>
            </a:r>
            <a:r>
              <a:rPr lang="ru-RU" dirty="0" err="1" smtClean="0"/>
              <a:t>Корсунь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ile:Chersonesos 988 war 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Владимирский собор</a:t>
            </a:r>
            <a:endParaRPr lang="ru-RU" dirty="0"/>
          </a:p>
        </p:txBody>
      </p:sp>
      <p:pic>
        <p:nvPicPr>
          <p:cNvPr id="49156" name="Picture 4" descr="http://img-fotki.yandex.ru/get/5414/41753396.25/0_6f63d_1acef42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7500990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pravoslavie.ru/sas/image/100434/43456.p.jpg?0.37999720640628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429684" cy="54292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nc.kursknet.ru/bapt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501122" cy="4995873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5786454"/>
            <a:ext cx="8229600" cy="928686"/>
          </a:xfrm>
        </p:spPr>
        <p:txBody>
          <a:bodyPr/>
          <a:lstStyle/>
          <a:p>
            <a:r>
              <a:rPr lang="ru-RU" dirty="0" smtClean="0"/>
              <a:t>988 – Крещение Руси.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/>
          <a:lstStyle/>
          <a:p>
            <a:r>
              <a:rPr lang="ru-RU" sz="2400" b="1" dirty="0" smtClean="0"/>
              <a:t>7)Александром Македонским Восточной Европы называют: 1)</a:t>
            </a:r>
            <a:r>
              <a:rPr lang="ru-RU" sz="2400" b="1" dirty="0" err="1" smtClean="0"/>
              <a:t>Рюрика</a:t>
            </a:r>
            <a:r>
              <a:rPr lang="ru-RU" sz="2400" b="1" dirty="0" smtClean="0"/>
              <a:t>, 2)Олега,</a:t>
            </a:r>
          </a:p>
          <a:p>
            <a:pPr>
              <a:buNone/>
            </a:pPr>
            <a:r>
              <a:rPr lang="ru-RU" sz="2400" b="1" dirty="0" smtClean="0"/>
              <a:t>    3)Святослава, 4)Александра Невского.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8)В 964 киевский князь Святослав отправился в поход на восток, главная цель которого была:</a:t>
            </a:r>
          </a:p>
          <a:p>
            <a:pPr>
              <a:buNone/>
            </a:pPr>
            <a:r>
              <a:rPr lang="ru-RU" sz="2400" b="1" dirty="0" smtClean="0"/>
              <a:t>    1)сокрушение Хазарии, 2)покорение древлян, 3)присоединение Крыма,4)сокрушение аваров.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9) «Бритая по русскому обычаю голова с длинной прядью волос, золотая серьга»- описание внешности:</a:t>
            </a:r>
          </a:p>
          <a:p>
            <a:pPr>
              <a:buNone/>
            </a:pPr>
            <a:r>
              <a:rPr lang="ru-RU" sz="2400" b="1" dirty="0" smtClean="0"/>
              <a:t>    1)</a:t>
            </a:r>
            <a:r>
              <a:rPr lang="ru-RU" sz="2400" b="1" dirty="0" err="1" smtClean="0"/>
              <a:t>Рюрика</a:t>
            </a:r>
            <a:r>
              <a:rPr lang="ru-RU" sz="2400" b="1" dirty="0" smtClean="0"/>
              <a:t>, 2)Олега, 3)Игоря, 4)Святослава.</a:t>
            </a:r>
          </a:p>
          <a:p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15196" cy="1143000"/>
          </a:xfrm>
        </p:spPr>
        <p:txBody>
          <a:bodyPr/>
          <a:lstStyle/>
          <a:p>
            <a:r>
              <a:rPr lang="ru-RU" dirty="0" smtClean="0"/>
              <a:t>Уничтожение идолов.</a:t>
            </a:r>
            <a:endParaRPr lang="ru-RU" dirty="0"/>
          </a:p>
        </p:txBody>
      </p:sp>
      <p:pic>
        <p:nvPicPr>
          <p:cNvPr id="51202" name="Picture 2" descr="http://tainy.net/wp-content/uploads/2010/08/cde1949e03ff1-600x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7143800" cy="492922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/>
          <a:lstStyle/>
          <a:p>
            <a:r>
              <a:rPr lang="ru-RU" b="1" dirty="0" smtClean="0"/>
              <a:t>Согласно некоторым летописным свидетельствам, Новгород оказал активное сопротивление введению христианства: он был крещён в 990 году епископом </a:t>
            </a:r>
            <a:r>
              <a:rPr lang="ru-RU" b="1" dirty="0" err="1" smtClean="0"/>
              <a:t>Иоакимом</a:t>
            </a:r>
            <a:r>
              <a:rPr lang="ru-RU" b="1" dirty="0" smtClean="0"/>
              <a:t> при военной помощи киевского воеводы Добрыни (брат матери князя Владимира — </a:t>
            </a:r>
            <a:r>
              <a:rPr lang="ru-RU" b="1" dirty="0" err="1" smtClean="0"/>
              <a:t>Малуши</a:t>
            </a:r>
            <a:r>
              <a:rPr lang="ru-RU" b="1" dirty="0" smtClean="0"/>
              <a:t>) и тысяцкого </a:t>
            </a:r>
            <a:r>
              <a:rPr lang="ru-RU" b="1" dirty="0" err="1" smtClean="0"/>
              <a:t>Путяты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«</a:t>
            </a:r>
            <a:r>
              <a:rPr lang="ru-RU" b="1" dirty="0" err="1" smtClean="0"/>
              <a:t>Путята</a:t>
            </a:r>
            <a:r>
              <a:rPr lang="ru-RU" b="1" dirty="0" smtClean="0"/>
              <a:t> крести мечем, а Добрыня огнем».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Крещение Новгорода. И.Глазунов.</a:t>
            </a:r>
            <a:endParaRPr lang="ru-RU" dirty="0"/>
          </a:p>
        </p:txBody>
      </p:sp>
      <p:pic>
        <p:nvPicPr>
          <p:cNvPr id="54274" name="Picture 2" descr="http://biography.sgu.ru/bio/data/files/pictures/image/36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6143668" cy="457200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989 – Закладка Десятинной церкви.</a:t>
            </a:r>
            <a:endParaRPr lang="ru-RU" dirty="0"/>
          </a:p>
        </p:txBody>
      </p:sp>
      <p:pic>
        <p:nvPicPr>
          <p:cNvPr id="55298" name="Picture 2" descr="http://glavred.info/images/o-00102074-a-00018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6215106" cy="500063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Русская православная церковь.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1143000"/>
          </a:xfrm>
        </p:spPr>
        <p:txBody>
          <a:bodyPr/>
          <a:lstStyle/>
          <a:p>
            <a:r>
              <a:rPr lang="ru-RU" dirty="0" smtClean="0"/>
              <a:t>Духовенство: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214290"/>
            <a:ext cx="3714776" cy="6500858"/>
          </a:xfrm>
        </p:spPr>
        <p:txBody>
          <a:bodyPr/>
          <a:lstStyle/>
          <a:p>
            <a:r>
              <a:rPr lang="ru-RU" sz="2400" b="1" dirty="0" smtClean="0"/>
              <a:t>Церковный устав (принят при Владимире)</a:t>
            </a:r>
          </a:p>
          <a:p>
            <a:r>
              <a:rPr lang="ru-RU" sz="2400" b="1" dirty="0" smtClean="0"/>
              <a:t>Церковь получила широкие права.</a:t>
            </a:r>
          </a:p>
          <a:p>
            <a:r>
              <a:rPr lang="ru-RU" sz="2400" b="1" dirty="0" err="1" smtClean="0"/>
              <a:t>Дясятая</a:t>
            </a:r>
            <a:r>
              <a:rPr lang="ru-RU" sz="2400" b="1" dirty="0" smtClean="0"/>
              <a:t> часть отдавалась всех доходов отдавалась церкви. </a:t>
            </a:r>
          </a:p>
          <a:p>
            <a:r>
              <a:rPr lang="ru-RU" sz="2400" b="1" dirty="0" smtClean="0"/>
              <a:t>Церковь имела свой суд.</a:t>
            </a:r>
          </a:p>
          <a:p>
            <a:r>
              <a:rPr lang="ru-RU" sz="2400" b="1" dirty="0" smtClean="0"/>
              <a:t>Церковные суды судили за преступления против веры, нравственного характера.</a:t>
            </a: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250001" y="1607331"/>
            <a:ext cx="2857520" cy="20717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035951" y="1893083"/>
            <a:ext cx="2928958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85720" y="4143380"/>
            <a:ext cx="214314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Белое</a:t>
            </a:r>
            <a:endParaRPr lang="ru-RU" sz="4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857488" y="4143380"/>
            <a:ext cx="214314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Чёрное</a:t>
            </a:r>
            <a:endParaRPr lang="ru-RU" sz="4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Значение принятия христианства.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1)Сближение славянских и </a:t>
            </a:r>
            <a:r>
              <a:rPr lang="ru-RU" sz="3600" b="1" dirty="0" err="1" smtClean="0"/>
              <a:t>финнских</a:t>
            </a:r>
            <a:r>
              <a:rPr lang="ru-RU" sz="3600" b="1" dirty="0" smtClean="0"/>
              <a:t> племён.</a:t>
            </a:r>
          </a:p>
          <a:p>
            <a:r>
              <a:rPr lang="ru-RU" sz="3600" b="1" dirty="0" smtClean="0"/>
              <a:t>2)Расширение международных связей.</a:t>
            </a:r>
          </a:p>
          <a:p>
            <a:r>
              <a:rPr lang="ru-RU" sz="3600" b="1" dirty="0" smtClean="0"/>
              <a:t>3)Развитие письменности, живописи, архитектуры.</a:t>
            </a:r>
          </a:p>
          <a:p>
            <a:r>
              <a:rPr lang="ru-RU" sz="3600" b="1" dirty="0" smtClean="0"/>
              <a:t>4)Удар по родовым обычаям (кровная месть).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Внешняя политика князя Владимира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428736"/>
          <a:ext cx="8643998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Западное направление.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1357298"/>
          <a:ext cx="8715436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Восточное направление.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1214422"/>
          <a:ext cx="8501122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/>
          <a:lstStyle/>
          <a:p>
            <a:r>
              <a:rPr lang="ru-RU" sz="2400" b="1" dirty="0" smtClean="0"/>
              <a:t>10)Весной 972 князь Святослав был убит в бою подкупленными византийцами:</a:t>
            </a:r>
          </a:p>
          <a:p>
            <a:r>
              <a:rPr lang="ru-RU" sz="2400" b="1" dirty="0" smtClean="0"/>
              <a:t>1)хазарами, 2)болгарами, 3)печенегами,4)</a:t>
            </a:r>
            <a:r>
              <a:rPr lang="ru-RU" sz="2400" b="1" dirty="0" err="1" smtClean="0"/>
              <a:t>касогами</a:t>
            </a:r>
            <a:r>
              <a:rPr lang="ru-RU" sz="2400" b="1" dirty="0" smtClean="0"/>
              <a:t>.</a:t>
            </a:r>
          </a:p>
          <a:p>
            <a:endParaRPr lang="ru-RU" sz="2400" b="1" dirty="0" smtClean="0"/>
          </a:p>
          <a:p>
            <a:endParaRPr lang="ru-RU" sz="2400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Кому принадлежат слова:</a:t>
            </a:r>
          </a:p>
          <a:p>
            <a:r>
              <a:rPr lang="ru-RU" sz="2400" b="1" dirty="0" smtClean="0"/>
              <a:t>«Хочу на Вас идти».</a:t>
            </a:r>
          </a:p>
          <a:p>
            <a:r>
              <a:rPr lang="ru-RU" sz="2400" b="1" dirty="0" smtClean="0"/>
              <a:t>«Так не посрамим земли Русской, но ляжем здесь костьми, ибо мёртвые срама не </a:t>
            </a:r>
            <a:r>
              <a:rPr lang="ru-RU" sz="2400" b="1" dirty="0" err="1" smtClean="0"/>
              <a:t>имут</a:t>
            </a:r>
            <a:r>
              <a:rPr lang="ru-RU" sz="2400" b="1" dirty="0" smtClean="0"/>
              <a:t>».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pPr>
              <a:buNone/>
            </a:pP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the-barbarians.ru/images/stories/Images/01/08horva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5357850" cy="6357982"/>
          </a:xfrm>
          <a:prstGeom prst="rect">
            <a:avLst/>
          </a:prstGeom>
          <a:noFill/>
        </p:spPr>
      </p:pic>
      <p:pic>
        <p:nvPicPr>
          <p:cNvPr id="73732" name="Picture 4" descr="http://ns.sitecity.ru/users/s/svarog/storage/ltext_1607130847.p_1607132047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85728"/>
            <a:ext cx="328611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r>
              <a:rPr lang="en-US" sz="1600" dirty="0" smtClean="0">
                <a:hlinkClick r:id="rId2"/>
              </a:rPr>
              <a:t>http://upload.wikimedia.org/wikipedia/commons/0/07/Death_of_Yaropolk.jpeg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http://upload.wikimedia.org/wikipedia/commons/thumb/4/4a/Novgorod_Monument_LOC_06268u.jpg/765px-Novgorod_Monument_LOC_06268u.jpg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http://upload.wikimedia.org/wikipedia/commons/thumb/0/00/Anton_Losenko._Vladimir_and_Rogneda.jpg/503px-Anton_Losenko._Vladimir_and_Rogneda.jpg</a:t>
            </a:r>
            <a:endParaRPr lang="ru-RU" sz="1600" dirty="0" smtClean="0"/>
          </a:p>
          <a:p>
            <a:r>
              <a:rPr lang="en-US" sz="1600" dirty="0" smtClean="0"/>
              <a:t>http://upload.wikimedia.org/wikipedia/commons/thumb/0/0c/%D0%A1%D1%82%D0%BE%D1%80%D0%BE%D0%BD%D1%8B_%D0%B7%D0%B1%D1%80%D1%83%D1%87%D1%81%D0%BA%D0%BE%D0%B3%D0%BE_%D0%B8%D0%B4%D0%BE%D0%BB%D0%B0.jpg/250px-%D0%A1%D1%82%D0%BE%D1%80%D0%BE%D0%BD%D1%8B_%D0%B7%D0%B1%D1</a:t>
            </a:r>
            <a:r>
              <a:rPr lang="en-US" sz="1600" dirty="0" smtClean="0">
                <a:hlinkClick r:id="rId5"/>
              </a:rPr>
              <a:t>%80%D1%83%D1%87%D1%81%D0%BA%D0%BE%D0%B3%D0%BE_%D0%B8%D0%B4%D0%BE%D0%BB%D0%B0.jpg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http://www.onua.org/uploads/posts/2012-05/1336891555_index.jpg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http://im0-tub-ru.yandex.net/i?id=52215286-11-72&amp;n=21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http://www.pravoslavie.ru/sas/image/100434/43456.p.jpg?0.3799972064062898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http://upload.wikimedia.org/wikipedia/commons/7/76/Perun_%28Radzivill_Chronicle%29.jpg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http://upload.wikimedia.org/wikipedia/commons/4/45/Chersonesos_988_war_map.jpg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http://upload.wikimedia.org/wikipedia/commons/thumb/f/fe/Vladimir_campaign_on_Korsun_by_Roerich.jpg/800px-Vladimir_campaign_on_Korsun_by_Roerich.jpg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http://upload.wikimedia.org/wikipedia/commons/3/38/Radzivil_Vladimir_campaign_on_Korsun.jpg</a:t>
            </a:r>
            <a:endParaRPr lang="ru-RU" sz="1600" dirty="0" smtClean="0"/>
          </a:p>
          <a:p>
            <a:r>
              <a:rPr lang="en-US" sz="1600" dirty="0" smtClean="0"/>
              <a:t>http://im0-tub-ru.yandex.net/i?id=185577421-05-72&amp;n=21</a:t>
            </a: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n-US" sz="1600" dirty="0" smtClean="0">
                <a:hlinkClick r:id="rId2"/>
              </a:rPr>
              <a:t>http://biography.sgu.ru/bio/data/files/pictures/image/36447.jpg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http://glavred.info/images/o-00102074-a-00018052.jpg</a:t>
            </a:r>
            <a:endParaRPr lang="ru-RU" sz="1600" dirty="0" smtClean="0"/>
          </a:p>
          <a:p>
            <a:r>
              <a:rPr lang="en-US" sz="1600" dirty="0" smtClean="0"/>
              <a:t>http://ns.sitecity.ru/users/s/svarog/storage/ltext_1607130847.p_1607132047.1.jpg</a:t>
            </a: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Укажите имена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ru-RU" b="1" dirty="0" smtClean="0"/>
              <a:t>Смотрите в грозной красоте,</a:t>
            </a:r>
          </a:p>
          <a:p>
            <a:r>
              <a:rPr lang="ru-RU" b="1" dirty="0" smtClean="0"/>
              <a:t>Воздушными полками, </a:t>
            </a:r>
          </a:p>
          <a:p>
            <a:r>
              <a:rPr lang="ru-RU" b="1" dirty="0" smtClean="0"/>
              <a:t>Их тени мчатся в высоте</a:t>
            </a:r>
          </a:p>
          <a:p>
            <a:r>
              <a:rPr lang="ru-RU" b="1" dirty="0" smtClean="0"/>
              <a:t>Над нашими шатрами.</a:t>
            </a:r>
          </a:p>
          <a:p>
            <a:r>
              <a:rPr lang="ru-RU" b="1" dirty="0" smtClean="0"/>
              <a:t>О…, бич древних лет,</a:t>
            </a:r>
          </a:p>
          <a:p>
            <a:r>
              <a:rPr lang="ru-RU" b="1" dirty="0" smtClean="0"/>
              <a:t>Се твой полёт орлиной,</a:t>
            </a:r>
          </a:p>
          <a:p>
            <a:r>
              <a:rPr lang="ru-RU" b="1" dirty="0" smtClean="0"/>
              <a:t>«Погибнем! Мёртвым срама нет!»</a:t>
            </a:r>
          </a:p>
          <a:p>
            <a:r>
              <a:rPr lang="ru-RU" b="1" dirty="0" smtClean="0"/>
              <a:t>Гремит перед дружиной.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Укажите имена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Победой прославлено имя твоё…</a:t>
            </a:r>
          </a:p>
          <a:p>
            <a:r>
              <a:rPr lang="ru-RU" sz="4000" b="1" dirty="0" smtClean="0"/>
              <a:t>Твой щит на вратах </a:t>
            </a:r>
            <a:r>
              <a:rPr lang="ru-RU" sz="4000" b="1" dirty="0" err="1" smtClean="0"/>
              <a:t>Цареграда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Соотнесите высказывание с именем князя.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571612"/>
          <a:ext cx="7715304" cy="3896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6409"/>
                <a:gridCol w="4128895"/>
              </a:tblGrid>
              <a:tr h="124440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Имя</a:t>
                      </a:r>
                      <a:r>
                        <a:rPr lang="ru-RU" sz="2400" b="1" baseline="0" dirty="0" smtClean="0"/>
                        <a:t> князя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Высказывание</a:t>
                      </a:r>
                      <a:endParaRPr lang="ru-RU" sz="2400" b="1" dirty="0"/>
                    </a:p>
                  </a:txBody>
                  <a:tcPr/>
                </a:tc>
              </a:tr>
              <a:tr h="2613248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1)Олег</a:t>
                      </a:r>
                    </a:p>
                    <a:p>
                      <a:r>
                        <a:rPr lang="ru-RU" sz="2400" b="1" dirty="0" smtClean="0"/>
                        <a:t>2)Игорь</a:t>
                      </a:r>
                    </a:p>
                    <a:p>
                      <a:r>
                        <a:rPr lang="ru-RU" sz="2400" b="1" dirty="0" smtClean="0"/>
                        <a:t>3)Святослав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А)Не</a:t>
                      </a:r>
                      <a:r>
                        <a:rPr lang="ru-RU" sz="2400" b="1" baseline="0" dirty="0" smtClean="0"/>
                        <a:t> любо мне сидеть в Киеве, хочу жить в </a:t>
                      </a:r>
                      <a:r>
                        <a:rPr lang="ru-RU" sz="2400" b="1" baseline="0" dirty="0" err="1" smtClean="0"/>
                        <a:t>Переяславце</a:t>
                      </a:r>
                      <a:r>
                        <a:rPr lang="ru-RU" sz="2400" b="1" baseline="0" dirty="0" smtClean="0"/>
                        <a:t>.</a:t>
                      </a:r>
                    </a:p>
                    <a:p>
                      <a:r>
                        <a:rPr lang="ru-RU" sz="2400" b="1" baseline="0" dirty="0" smtClean="0"/>
                        <a:t>В)Это Киев будет мать городам русским.</a:t>
                      </a:r>
                    </a:p>
                    <a:p>
                      <a:r>
                        <a:rPr lang="ru-RU" sz="2400" b="1" baseline="0" dirty="0" smtClean="0"/>
                        <a:t>С)Идите с данью домой, а я </a:t>
                      </a:r>
                      <a:r>
                        <a:rPr lang="ru-RU" sz="2400" b="1" baseline="0" dirty="0" err="1" smtClean="0"/>
                        <a:t>возращусь</a:t>
                      </a:r>
                      <a:r>
                        <a:rPr lang="ru-RU" sz="2400" b="1" baseline="0" dirty="0" smtClean="0"/>
                        <a:t> и </a:t>
                      </a:r>
                      <a:r>
                        <a:rPr lang="ru-RU" sz="2400" b="1" baseline="0" dirty="0" err="1" smtClean="0"/>
                        <a:t>пособираю</a:t>
                      </a:r>
                      <a:r>
                        <a:rPr lang="ru-RU" sz="2400" b="1" baseline="0" dirty="0" smtClean="0"/>
                        <a:t> ещё.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5643578"/>
          <a:ext cx="4643469" cy="828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7823"/>
                <a:gridCol w="1547823"/>
                <a:gridCol w="1547823"/>
              </a:tblGrid>
              <a:tr h="457200"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2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3</a:t>
                      </a:r>
                      <a:endParaRPr lang="ru-RU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Первая русская усобица. Заполните схему.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357422" y="1571612"/>
            <a:ext cx="4200548" cy="1500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Святослав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571472" y="3071810"/>
            <a:ext cx="335758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112415" y="3531395"/>
            <a:ext cx="928694" cy="95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29256" y="2928934"/>
            <a:ext cx="350046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42844" y="3714752"/>
            <a:ext cx="2928958" cy="134302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Ярополк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(Киев)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857488" y="4143380"/>
            <a:ext cx="3429024" cy="164307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Олег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</a:t>
            </a:r>
            <a:r>
              <a:rPr lang="ru-RU" sz="2800" b="1" dirty="0" err="1" smtClean="0">
                <a:solidFill>
                  <a:schemeClr val="tx1"/>
                </a:solidFill>
              </a:rPr>
              <a:t>Древлянская</a:t>
            </a:r>
            <a:r>
              <a:rPr lang="ru-RU" sz="2800" b="1" dirty="0" smtClean="0">
                <a:solidFill>
                  <a:schemeClr val="tx1"/>
                </a:solidFill>
              </a:rPr>
              <a:t> земля)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143636" y="3714752"/>
            <a:ext cx="3000364" cy="134302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Владимир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</a:t>
            </a:r>
            <a:r>
              <a:rPr lang="ru-RU" sz="2800" b="1" dirty="0">
                <a:solidFill>
                  <a:schemeClr val="tx1"/>
                </a:solidFill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</a:rPr>
              <a:t>овгород)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142976" y="5000636"/>
            <a:ext cx="2857520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V="1">
            <a:off x="4679149" y="821521"/>
            <a:ext cx="71438" cy="5857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Презентация РОЗОВАЯ РАМ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РОЗОВАЯ РАМКА</Template>
  <TotalTime>509</TotalTime>
  <Words>2036</Words>
  <Application>Microsoft Office PowerPoint</Application>
  <PresentationFormat>Экран (4:3)</PresentationFormat>
  <Paragraphs>230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Презентация РОЗОВАЯ РАМКА</vt:lpstr>
      <vt:lpstr>Владимир Святой. Крещение Руси.</vt:lpstr>
      <vt:lpstr>Тесты:</vt:lpstr>
      <vt:lpstr>Слайд 3</vt:lpstr>
      <vt:lpstr>Слайд 4</vt:lpstr>
      <vt:lpstr>Слайд 5</vt:lpstr>
      <vt:lpstr>Укажите имена</vt:lpstr>
      <vt:lpstr>Укажите имена</vt:lpstr>
      <vt:lpstr>Соотнесите высказывание с именем князя.</vt:lpstr>
      <vt:lpstr>Первая русская усобица. Заполните схему.</vt:lpstr>
      <vt:lpstr>Ярополк- великий князь киевский (972—978), старший сын князя Святослава Игоревича.</vt:lpstr>
      <vt:lpstr>Ярополк – поднят на мячи двумя варягами, когда зашёл в шатёр.</vt:lpstr>
      <vt:lpstr>Повесть временных лет</vt:lpstr>
      <vt:lpstr>Повесть временных лет.</vt:lpstr>
      <vt:lpstr>Повесть временных лет.</vt:lpstr>
      <vt:lpstr>Русь во времена Владимира Святославовича.</vt:lpstr>
      <vt:lpstr>Слайд 16</vt:lpstr>
      <vt:lpstr>Происхождение Владимира.</vt:lpstr>
      <vt:lpstr>Слайд 18</vt:lpstr>
      <vt:lpstr>Внутренняя политика Владимира.</vt:lpstr>
      <vt:lpstr>Русь языческая.</vt:lpstr>
      <vt:lpstr> Жрецы – волхвы. Святилища – капища. Идолы-изображения богов.  </vt:lpstr>
      <vt:lpstr>Религиозная реформа 980 г.</vt:lpstr>
      <vt:lpstr>Причины неудачи религиозной реформы.</vt:lpstr>
      <vt:lpstr>Гибель Фёдора и сына его Иоанна.</vt:lpstr>
      <vt:lpstr>Слайд 25</vt:lpstr>
      <vt:lpstr>Причины крещения Руси.</vt:lpstr>
      <vt:lpstr>Выбор веры.</vt:lpstr>
      <vt:lpstr>Выбор веры.</vt:lpstr>
      <vt:lpstr>Выбор веры.</vt:lpstr>
      <vt:lpstr>Выбор веры.</vt:lpstr>
      <vt:lpstr>Слайд 31</vt:lpstr>
      <vt:lpstr>Корсунская легенда</vt:lpstr>
      <vt:lpstr>Поход Владимира на Корсунь</vt:lpstr>
      <vt:lpstr>Слайд 34</vt:lpstr>
      <vt:lpstr>Поход Владимира на Корсунь</vt:lpstr>
      <vt:lpstr>Слайд 36</vt:lpstr>
      <vt:lpstr>Владимирский собор</vt:lpstr>
      <vt:lpstr>Слайд 38</vt:lpstr>
      <vt:lpstr>988 – Крещение Руси.</vt:lpstr>
      <vt:lpstr>Уничтожение идолов.</vt:lpstr>
      <vt:lpstr>Слайд 41</vt:lpstr>
      <vt:lpstr>Крещение Новгорода. И.Глазунов.</vt:lpstr>
      <vt:lpstr>989 – Закладка Десятинной церкви.</vt:lpstr>
      <vt:lpstr>Русская православная церковь.</vt:lpstr>
      <vt:lpstr>Духовенство:</vt:lpstr>
      <vt:lpstr>Значение принятия христианства.</vt:lpstr>
      <vt:lpstr>Внешняя политика князя Владимира</vt:lpstr>
      <vt:lpstr>Западное направление.</vt:lpstr>
      <vt:lpstr>Восточное направление.</vt:lpstr>
      <vt:lpstr>Слайд 50</vt:lpstr>
      <vt:lpstr>Слайд 51</vt:lpstr>
      <vt:lpstr>Слайд 52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WIN7XP</cp:lastModifiedBy>
  <cp:revision>51</cp:revision>
  <dcterms:created xsi:type="dcterms:W3CDTF">2012-10-30T13:32:13Z</dcterms:created>
  <dcterms:modified xsi:type="dcterms:W3CDTF">2012-10-30T22:02:12Z</dcterms:modified>
</cp:coreProperties>
</file>