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4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7" r:id="rId19"/>
    <p:sldId id="288" r:id="rId20"/>
    <p:sldId id="271" r:id="rId21"/>
    <p:sldId id="272" r:id="rId22"/>
    <p:sldId id="274" r:id="rId23"/>
    <p:sldId id="273" r:id="rId24"/>
    <p:sldId id="276" r:id="rId25"/>
    <p:sldId id="286" r:id="rId26"/>
    <p:sldId id="285" r:id="rId27"/>
    <p:sldId id="277" r:id="rId28"/>
    <p:sldId id="278" r:id="rId29"/>
    <p:sldId id="275" r:id="rId30"/>
    <p:sldId id="279" r:id="rId31"/>
    <p:sldId id="280" r:id="rId32"/>
    <p:sldId id="281" r:id="rId33"/>
    <p:sldId id="291" r:id="rId34"/>
    <p:sldId id="289" r:id="rId35"/>
    <p:sldId id="290" r:id="rId36"/>
    <p:sldId id="293" r:id="rId37"/>
    <p:sldId id="282" r:id="rId38"/>
    <p:sldId id="28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53ED1-23C9-4680-B222-DA1DD41A8FA2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AF4E-44C7-4CA9-B151-28FB904236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0CEB8-310D-41FD-BA07-CAF007B99B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69E22-2AD7-4B17-BAB1-3BC218081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356DB-5A55-45BF-A3C3-A8A35F5D4C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DE8B1-EEDF-4BB4-A317-923E16CF94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8DE61-334F-4325-89E2-BFCD6AECC4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2AA6C-ECC1-46A9-AEB2-760DC1B88A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9C0D9-29D7-45C7-B0D8-C2AA32EA6D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E4188-B3F6-454E-B2D8-4250FBE3F1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27570-8955-46BE-AABC-B221FF90D1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F4977-AC15-4AE8-AD64-DA92250360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0ACAB-DEFB-43B6-9DF7-2AE13F71AA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357298"/>
            <a:ext cx="6672282" cy="1470025"/>
          </a:xfrm>
        </p:spPr>
        <p:txBody>
          <a:bodyPr/>
          <a:lstStyle>
            <a:lvl1pPr>
              <a:defRPr b="1" cap="none" spc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7147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C95C724-69EE-4791-AFEF-CA28B38818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14438" y="1600200"/>
            <a:ext cx="7572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61C63EA-16D4-41AE-8C6E-772C631CAA95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F0E6728-661A-48EC-BC19-A7839399D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"/>
          <a:solidFill>
            <a:srgbClr val="984807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b/b9/1000_Yaroslav.jpg?uselang=ru" TargetMode="External"/><Relationship Id="rId2" Type="http://schemas.openxmlformats.org/officeDocument/2006/relationships/hyperlink" Target="http://upload.wikimedia.org/wikipedia/commons/thumb/c/ce/Yaroslav_reconstruction_edit.jpg/454px-Yaroslav_reconstruction_edit.jpg" TargetMode="Externa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upload.wikimedia.org/wikipedia/commons/3/3a/Rus-1015-1113.png?uselang=ru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5/5e/Skazanie_o_Borise_i_Glebe.jpeg?uselang=ru" TargetMode="External"/><Relationship Id="rId2" Type="http://schemas.openxmlformats.org/officeDocument/2006/relationships/hyperlink" Target="http://upload.wikimedia.org/wikipedia/commons/7/77/Boris_and_Gleb_Moscow_school_02.jpg?uselang=ru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upload.wikimedia.org/wikipedia/commons/" TargetMode="External"/><Relationship Id="rId5" Type="http://schemas.openxmlformats.org/officeDocument/2006/relationships/hyperlink" Target="http://upload.wikimedia.org/wikipedia/commons/c/c5/JroslavZakonodatel.jpg?uselang=ru" TargetMode="External"/><Relationship Id="rId4" Type="http://schemas.openxmlformats.org/officeDocument/2006/relationships/hyperlink" Target="http://upload.wikimedia.org/wikipedia/commons/thumb/9/98/Bilibin_-_Boris_and_Gleb.jpg/515px-Bilibin_-_Boris_and_Gleb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Внешняя и внутренняя политика Ярослава.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5572140"/>
            <a:ext cx="6400800" cy="857256"/>
          </a:xfrm>
        </p:spPr>
        <p:txBody>
          <a:bodyPr/>
          <a:lstStyle/>
          <a:p>
            <a:r>
              <a:rPr lang="ru-RU" dirty="0" smtClean="0"/>
              <a:t>Фёдорова И.А. МАОУ «Лицей №36»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571604" y="1000108"/>
            <a:ext cx="3357586" cy="365125"/>
          </a:xfrm>
        </p:spPr>
        <p:txBody>
          <a:bodyPr/>
          <a:lstStyle/>
          <a:p>
            <a:r>
              <a:rPr lang="ru-RU" sz="2800" b="1" dirty="0" smtClean="0"/>
              <a:t>  </a:t>
            </a:r>
            <a:fld id="{21BD5901-9BB4-46CF-94FF-286BC3CB89C0}" type="datetime8">
              <a:rPr lang="ru-RU" sz="2800" b="1" smtClean="0"/>
              <a:pPr/>
              <a:t>07.11.2012 22:58</a:t>
            </a:fld>
            <a:endParaRPr lang="ru-RU" sz="28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6728-661A-48EC-BC19-A7839399D22C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67586" name="Picture 2" descr="http://s56.radikal.ru/i151/1003/2c/dbc0aa11b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786058"/>
            <a:ext cx="2428892" cy="278605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428604"/>
            <a:ext cx="7572375" cy="6000771"/>
          </a:xfrm>
        </p:spPr>
        <p:txBody>
          <a:bodyPr/>
          <a:lstStyle/>
          <a:p>
            <a:r>
              <a:rPr lang="ru-RU" sz="2400" b="1" dirty="0" smtClean="0"/>
              <a:t>24)Киевский князь Владимир принял крещение в городе:</a:t>
            </a:r>
          </a:p>
          <a:p>
            <a:r>
              <a:rPr lang="ru-RU" sz="2400" dirty="0" smtClean="0"/>
              <a:t>1)Херсонесе, 2)Константинополе,3)Киеве, 4)Иерусалиме.</a:t>
            </a:r>
          </a:p>
          <a:p>
            <a:r>
              <a:rPr lang="ru-RU" sz="2400" b="1" dirty="0" smtClean="0"/>
              <a:t>25)В христианстве киевский князь Владимир принял имя: </a:t>
            </a:r>
            <a:r>
              <a:rPr lang="ru-RU" sz="2400" dirty="0" smtClean="0"/>
              <a:t>1)Борис, 2)Пётр, 3)Василий, 4)Алексей.</a:t>
            </a:r>
          </a:p>
          <a:p>
            <a:r>
              <a:rPr lang="ru-RU" sz="2400" b="1" dirty="0" smtClean="0"/>
              <a:t>26)Вначале приняло крещение население:</a:t>
            </a:r>
          </a:p>
          <a:p>
            <a:r>
              <a:rPr lang="ru-RU" sz="2400" dirty="0" smtClean="0"/>
              <a:t>1)Белгорода, 2)Киева, 3)</a:t>
            </a:r>
            <a:r>
              <a:rPr lang="ru-RU" sz="2400" dirty="0" err="1" smtClean="0"/>
              <a:t>Любеча</a:t>
            </a:r>
            <a:r>
              <a:rPr lang="ru-RU" sz="2400" dirty="0" smtClean="0"/>
              <a:t>, 4)Турова.</a:t>
            </a:r>
          </a:p>
          <a:p>
            <a:r>
              <a:rPr lang="ru-RU" sz="2400" dirty="0" smtClean="0"/>
              <a:t> </a:t>
            </a:r>
            <a:r>
              <a:rPr lang="ru-RU" sz="2400" b="1" dirty="0" smtClean="0"/>
              <a:t>27)Главной военной заслугой военной политики князя Владимира была: </a:t>
            </a:r>
            <a:r>
              <a:rPr lang="ru-RU" sz="2400" dirty="0" smtClean="0"/>
              <a:t>1)постройка системы крепостей против степняков, 2)борьба с князем Ярополком, 3)поход против Византии.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85728"/>
            <a:ext cx="7715275" cy="6143647"/>
          </a:xfrm>
        </p:spPr>
        <p:txBody>
          <a:bodyPr/>
          <a:lstStyle/>
          <a:p>
            <a:r>
              <a:rPr lang="ru-RU" sz="2400" b="1" dirty="0" smtClean="0"/>
              <a:t>28)У Святослава было</a:t>
            </a:r>
            <a:r>
              <a:rPr lang="ru-RU" sz="2400" dirty="0" smtClean="0"/>
              <a:t>: 1) 12сыновей,</a:t>
            </a:r>
          </a:p>
          <a:p>
            <a:r>
              <a:rPr lang="ru-RU" sz="2400" dirty="0" smtClean="0"/>
              <a:t>2)3 сына, 3) 4 сына, 4) 2 сына.</a:t>
            </a:r>
          </a:p>
          <a:p>
            <a:r>
              <a:rPr lang="ru-RU" sz="2400" b="1" dirty="0" smtClean="0"/>
              <a:t>29)Принятие христианства произошло на Руси во время князя:</a:t>
            </a:r>
          </a:p>
          <a:p>
            <a:r>
              <a:rPr lang="ru-RU" sz="2400" dirty="0" smtClean="0"/>
              <a:t>1)Святослава, 2)Владимира, 3)Ярослава,4)Ольги.</a:t>
            </a:r>
          </a:p>
          <a:p>
            <a:r>
              <a:rPr lang="ru-RU" sz="2400" b="1" dirty="0" smtClean="0"/>
              <a:t>30) По приказу Владимира, отданному до принятия христианства, серебряная голова была приделана богу: </a:t>
            </a:r>
            <a:r>
              <a:rPr lang="ru-RU" sz="2400" dirty="0" smtClean="0"/>
              <a:t>1)Перуну, 2)Велесу, 3)</a:t>
            </a:r>
            <a:r>
              <a:rPr lang="ru-RU" sz="2400" dirty="0" err="1" smtClean="0"/>
              <a:t>Сварогу</a:t>
            </a:r>
            <a:r>
              <a:rPr lang="ru-RU" sz="2400" dirty="0" smtClean="0"/>
              <a:t>, 4)</a:t>
            </a:r>
            <a:r>
              <a:rPr lang="ru-RU" sz="2400" dirty="0" err="1" smtClean="0"/>
              <a:t>Хорсу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31)О каком из сыновей Святослава дочь полоцкого князя сказала: «Не хочу разувать сына рабыни»: </a:t>
            </a:r>
            <a:r>
              <a:rPr lang="ru-RU" sz="2400" dirty="0" smtClean="0"/>
              <a:t>1)Олеге, 2)Ярополке, 3)Владимире.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57166"/>
            <a:ext cx="7643837" cy="6286544"/>
          </a:xfrm>
        </p:spPr>
        <p:txBody>
          <a:bodyPr/>
          <a:lstStyle/>
          <a:p>
            <a:r>
              <a:rPr lang="ru-RU" sz="2000" dirty="0" smtClean="0"/>
              <a:t>Владимир же был рад, что познал Бога сам и люди его… Затем приказал рубить(строить) церкви и ставить их по тем местам, где прежде всего стояли кумиры. И поставил церковь во имя святого Василия на холме, где стоял идол Перуна. И по другим городам стал ставить церкви. Посылал он собирать у лучших людей детей и отдавать их в обучение книжное. Матери же оплакивали о них, ибо не утвердились они ещё в вере и плакали о них, как о мёртвых.</a:t>
            </a:r>
          </a:p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r>
              <a:rPr lang="ru-RU" sz="2000" dirty="0" smtClean="0"/>
              <a:t>     С1: О каком событии говорится?</a:t>
            </a:r>
          </a:p>
          <a:p>
            <a:r>
              <a:rPr lang="ru-RU" sz="2000" dirty="0" smtClean="0"/>
              <a:t>С2: В каком году оно произошло?</a:t>
            </a:r>
          </a:p>
          <a:p>
            <a:r>
              <a:rPr lang="ru-RU" sz="2000" dirty="0" smtClean="0"/>
              <a:t>С3:Как были восприняты населением введённые Владимиром новшества? Чем можно объяснить подобное отношение?</a:t>
            </a:r>
          </a:p>
          <a:p>
            <a:r>
              <a:rPr lang="ru-RU" sz="2000" dirty="0" smtClean="0"/>
              <a:t>С4 Как стали называть на Руси религиозные верования?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Новая Тема: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1142985"/>
            <a:ext cx="7572375" cy="1500198"/>
          </a:xfrm>
        </p:spPr>
        <p:txBody>
          <a:bodyPr/>
          <a:lstStyle/>
          <a:p>
            <a:r>
              <a:rPr lang="ru-RU" dirty="0" smtClean="0"/>
              <a:t>Ярослав Первый Мудрый.</a:t>
            </a:r>
          </a:p>
          <a:p>
            <a:r>
              <a:rPr lang="ru-RU" dirty="0" smtClean="0"/>
              <a:t>Великий князь Киевский (1019-1054)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8434" name="Picture 2" descr="&amp;YAcy;&amp;rcy;&amp;ocy;&amp;scy;&amp;lcy;&amp;acy;&amp;vcy; &amp;Vcy;&amp;lcy;&amp;acy;&amp;dcy;&amp;icy;&amp;mcy;&amp;icy;&amp;rcy;&amp;ocy;&amp;vcy;&amp;icy;&amp;chcy; &amp;Mcy;&amp;ucy;&amp;dcy;&amp;rcy;&amp;y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357430"/>
            <a:ext cx="3071834" cy="3929090"/>
          </a:xfrm>
          <a:prstGeom prst="rect">
            <a:avLst/>
          </a:prstGeom>
          <a:noFill/>
        </p:spPr>
      </p:pic>
      <p:pic>
        <p:nvPicPr>
          <p:cNvPr id="18436" name="Picture 4" descr="File:1000 Yarosla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8868"/>
            <a:ext cx="3005132" cy="37766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500042"/>
            <a:ext cx="7572375" cy="5929333"/>
          </a:xfrm>
        </p:spPr>
        <p:txBody>
          <a:bodyPr/>
          <a:lstStyle/>
          <a:p>
            <a:r>
              <a:rPr lang="ru-RU" dirty="0" smtClean="0"/>
              <a:t>Ярослав Владимирович — сын крестителя Руси князя Владимира </a:t>
            </a:r>
            <a:r>
              <a:rPr lang="ru-RU" dirty="0" err="1" smtClean="0"/>
              <a:t>Святославича</a:t>
            </a:r>
            <a:r>
              <a:rPr lang="ru-RU" dirty="0" smtClean="0"/>
              <a:t> (из рода Рюриковичей) и полоцкой княжны </a:t>
            </a:r>
            <a:r>
              <a:rPr lang="ru-RU" dirty="0" err="1" smtClean="0"/>
              <a:t>Рогнеды</a:t>
            </a:r>
            <a:r>
              <a:rPr lang="ru-RU" dirty="0" smtClean="0"/>
              <a:t> </a:t>
            </a:r>
            <a:r>
              <a:rPr lang="ru-RU" dirty="0" err="1" smtClean="0"/>
              <a:t>Рогволодовны</a:t>
            </a:r>
            <a:r>
              <a:rPr lang="ru-RU" dirty="0" smtClean="0"/>
              <a:t>, отец, дед и дядя многих правителей Европы. При крещении был наречён Георгием.</a:t>
            </a:r>
          </a:p>
          <a:p>
            <a:r>
              <a:rPr lang="ru-RU" dirty="0" smtClean="0"/>
              <a:t>Вошла в историю составленная при Ярославе «Русская правда», ставшая первым известным сводом законов на Руси.</a:t>
            </a: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64" y="214290"/>
            <a:ext cx="314327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Рюрик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143116"/>
            <a:ext cx="314327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Святослав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3857628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Борис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1142984"/>
            <a:ext cx="314327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Игорь, Ольга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928934"/>
            <a:ext cx="314327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Ярополк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00728" y="2928934"/>
            <a:ext cx="278611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Владимир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929066"/>
            <a:ext cx="314327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Святополк (Окаянный)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928934"/>
            <a:ext cx="271464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Олег</a:t>
            </a:r>
            <a:endParaRPr lang="ru-RU" sz="2400" b="1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4357686" y="571480"/>
            <a:ext cx="484632" cy="571504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57686" y="1571612"/>
            <a:ext cx="484632" cy="571504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 flipV="1">
            <a:off x="1214414" y="2500306"/>
            <a:ext cx="285752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3894133" y="267810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071934" y="2500306"/>
            <a:ext cx="3062310" cy="347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6500826" y="357166"/>
            <a:ext cx="2200284" cy="13430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Династия Рюриковичей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214282" y="3357562"/>
            <a:ext cx="484632" cy="571504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429124" y="4929198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Святослав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5786454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Ярослав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71670" y="5000636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Глеб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786578" y="3786190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Изяслав</a:t>
            </a:r>
            <a:endParaRPr lang="ru-RU" sz="2400" b="1" dirty="0"/>
          </a:p>
        </p:txBody>
      </p:sp>
      <p:cxnSp>
        <p:nvCxnSpPr>
          <p:cNvPr id="37" name="Прямая со стрелкой 36"/>
          <p:cNvCxnSpPr/>
          <p:nvPr/>
        </p:nvCxnSpPr>
        <p:spPr>
          <a:xfrm rot="10800000" flipV="1">
            <a:off x="4286248" y="3357562"/>
            <a:ext cx="271464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10800000" flipV="1">
            <a:off x="3929058" y="3357562"/>
            <a:ext cx="3071834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5643570" y="3429000"/>
            <a:ext cx="150019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5464975" y="4250537"/>
            <a:ext cx="242889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7000892" y="3357562"/>
            <a:ext cx="100013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6858016" y="4929198"/>
            <a:ext cx="200026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Мстислав</a:t>
            </a:r>
            <a:endParaRPr lang="ru-RU" sz="2400" b="1" dirty="0"/>
          </a:p>
        </p:txBody>
      </p:sp>
      <p:cxnSp>
        <p:nvCxnSpPr>
          <p:cNvPr id="58" name="Прямая со стрелкой 57"/>
          <p:cNvCxnSpPr/>
          <p:nvPr/>
        </p:nvCxnSpPr>
        <p:spPr>
          <a:xfrm rot="16200000" flipH="1">
            <a:off x="6250793" y="4107661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14290"/>
            <a:ext cx="7715275" cy="6215085"/>
          </a:xfrm>
        </p:spPr>
        <p:txBody>
          <a:bodyPr/>
          <a:lstStyle/>
          <a:p>
            <a:r>
              <a:rPr lang="ru-RU" sz="2400" b="1" dirty="0" smtClean="0"/>
              <a:t>В 1014 году Ярослав решительно отказался от уплаты отцу, великому киевскому князю Владимиру </a:t>
            </a:r>
            <a:r>
              <a:rPr lang="ru-RU" sz="2400" b="1" dirty="0" err="1" smtClean="0"/>
              <a:t>Святославичу</a:t>
            </a:r>
            <a:r>
              <a:rPr lang="ru-RU" sz="2400" b="1" dirty="0" smtClean="0"/>
              <a:t>, ежегодного урока в две тысячи гривен. Историки предполагают, что эти действия Ярослава были связаны с намерением Владимира передать престол одному из младших сыновей, ростовскому князю Борису, которого он в последние годы приблизил к себе и передал командование княжеской дружиной, что фактически означало признание Бориса наследником. Возможно, что именно поэтому восстал против Владимира старший сын Святополк, попавший после этого в заточении (он пробыл там до смерти отца). И именно эти известия могли побудить Ярослава выступить против отца.</a:t>
            </a:r>
          </a:p>
          <a:p>
            <a:pPr>
              <a:buNone/>
            </a:pP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500042"/>
            <a:ext cx="7572375" cy="5929333"/>
          </a:xfrm>
        </p:spPr>
        <p:txBody>
          <a:bodyPr/>
          <a:lstStyle/>
          <a:p>
            <a:r>
              <a:rPr lang="ru-RU" sz="2400" b="1" dirty="0" smtClean="0"/>
              <a:t>Для того, чтобы противостоять отцу, Ярослав по сообщению летописи, нанял варягов за морем. Однако Владимир, который в последние годы жил в селе </a:t>
            </a:r>
            <a:r>
              <a:rPr lang="ru-RU" sz="2400" b="1" dirty="0" err="1" smtClean="0"/>
              <a:t>Берестово</a:t>
            </a:r>
            <a:r>
              <a:rPr lang="ru-RU" sz="2400" b="1" dirty="0" smtClean="0"/>
              <a:t> под Киевом, был уже стар и не спешил предпринимать какие-то действия. Кроме того, в июне 1015 года вторглись печенеги и собранная против Ярослава армия, которую возглавлял Борис, была вынуждена отправиться на отражение набега степняков, которые, услышав о приближении Бориса, повернули обратно.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79690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Вторая Усобица на Руси (1015-1019)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1142984"/>
            <a:ext cx="7572375" cy="5286391"/>
          </a:xfrm>
        </p:spPr>
        <p:txBody>
          <a:bodyPr/>
          <a:lstStyle/>
          <a:p>
            <a:r>
              <a:rPr lang="ru-RU" sz="2800" b="1" dirty="0" smtClean="0"/>
              <a:t>После смерти Владимира (15 июля 1015), власть в Киеве захватил Святополк (женат на дочери польского короля </a:t>
            </a:r>
            <a:r>
              <a:rPr lang="ru-RU" sz="2800" b="1" dirty="0" err="1" smtClean="0"/>
              <a:t>Болеслава</a:t>
            </a:r>
            <a:r>
              <a:rPr lang="ru-RU" sz="2800" b="1" dirty="0" smtClean="0"/>
              <a:t> Первого).</a:t>
            </a:r>
          </a:p>
          <a:p>
            <a:r>
              <a:rPr lang="ru-RU" sz="2800" b="1" dirty="0" smtClean="0"/>
              <a:t>Борис находился на реке Альте здесь и был убит по приказу Святополка.</a:t>
            </a:r>
          </a:p>
          <a:p>
            <a:r>
              <a:rPr lang="ru-RU" sz="2800" b="1" dirty="0" smtClean="0"/>
              <a:t>На полпути в Киев был убит Святополком и Глеб.</a:t>
            </a:r>
          </a:p>
          <a:p>
            <a:r>
              <a:rPr lang="ru-RU" sz="2800" b="1" dirty="0" smtClean="0"/>
              <a:t>Затем Святополк убил </a:t>
            </a:r>
            <a:r>
              <a:rPr lang="ru-RU" sz="2800" b="1" dirty="0" err="1" smtClean="0"/>
              <a:t>древлянского</a:t>
            </a:r>
            <a:r>
              <a:rPr lang="ru-RU" sz="2800" b="1" dirty="0" smtClean="0"/>
              <a:t> князя Святослава.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74638"/>
            <a:ext cx="4714879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Борис и Глеб – первые     русские святые.</a:t>
            </a:r>
            <a:endParaRPr lang="ru-RU" dirty="0"/>
          </a:p>
        </p:txBody>
      </p:sp>
      <p:pic>
        <p:nvPicPr>
          <p:cNvPr id="14338" name="Picture 2" descr="File:&amp;Scy;&amp;vcy;&amp;yacy;&amp;tcy;&amp;ycy;&amp;iecy; &amp;Bcy;&amp;ocy;&amp;rcy;&amp;icy;&amp;scy; &amp;icy; &amp;Gcy;&amp;lcy;&amp;iecy;&amp;bcy;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14290"/>
            <a:ext cx="3857619" cy="65008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2000240"/>
            <a:ext cx="4786346" cy="450059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Истории Бориса и Глеба посвящены одни из первых памятников древнерусской литературы: «Сказание» Иакова Черноризца и «Чтение» Нестора Летописца.</a:t>
            </a:r>
            <a:endParaRPr lang="ru-RU" sz="3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572375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Тестирование (повторение)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71480"/>
            <a:ext cx="8001056" cy="6072230"/>
          </a:xfrm>
        </p:spPr>
        <p:txBody>
          <a:bodyPr/>
          <a:lstStyle/>
          <a:p>
            <a:r>
              <a:rPr lang="ru-RU" sz="2400" b="1" dirty="0" smtClean="0"/>
              <a:t>1)В каком веке произошло призвание варяжских князей.</a:t>
            </a:r>
          </a:p>
          <a:p>
            <a:pPr>
              <a:buNone/>
            </a:pPr>
            <a:r>
              <a:rPr lang="ru-RU" sz="2400" dirty="0" smtClean="0"/>
              <a:t>    1)8в. 2)9в. 3)10в. 4)11в.</a:t>
            </a:r>
          </a:p>
          <a:p>
            <a:r>
              <a:rPr lang="ru-RU" sz="2400" b="1" dirty="0" smtClean="0"/>
              <a:t>2)Какое из названных событий произошло в 9 в.</a:t>
            </a:r>
          </a:p>
          <a:p>
            <a:pPr>
              <a:buNone/>
            </a:pPr>
            <a:r>
              <a:rPr lang="ru-RU" sz="2400" dirty="0" smtClean="0"/>
              <a:t>   1)поход Святослава на Болгарию</a:t>
            </a:r>
          </a:p>
          <a:p>
            <a:pPr>
              <a:buNone/>
            </a:pPr>
            <a:r>
              <a:rPr lang="ru-RU" sz="2400" dirty="0" smtClean="0"/>
              <a:t>   2)гибель Бориса и Глеба</a:t>
            </a:r>
          </a:p>
          <a:p>
            <a:pPr>
              <a:buNone/>
            </a:pPr>
            <a:r>
              <a:rPr lang="ru-RU" sz="2400" dirty="0" smtClean="0"/>
              <a:t>   3)призвание варяжских князей</a:t>
            </a:r>
          </a:p>
          <a:p>
            <a:pPr>
              <a:buNone/>
            </a:pPr>
            <a:r>
              <a:rPr lang="ru-RU" sz="2400" dirty="0" smtClean="0"/>
              <a:t>   4)крещение княгини Ольги.</a:t>
            </a:r>
          </a:p>
          <a:p>
            <a:pPr>
              <a:buNone/>
            </a:pPr>
            <a:r>
              <a:rPr lang="ru-RU" sz="2400" dirty="0" smtClean="0"/>
              <a:t>  </a:t>
            </a:r>
            <a:r>
              <a:rPr lang="ru-RU" sz="2400" b="1" dirty="0" smtClean="0"/>
              <a:t>3)Какое из названных событий произошло раньше других:</a:t>
            </a:r>
          </a:p>
          <a:p>
            <a:pPr>
              <a:buNone/>
            </a:pPr>
            <a:r>
              <a:rPr lang="ru-RU" sz="2400" dirty="0" smtClean="0"/>
              <a:t>   1)поход Святослава на Хазарию</a:t>
            </a:r>
          </a:p>
          <a:p>
            <a:pPr>
              <a:buNone/>
            </a:pPr>
            <a:r>
              <a:rPr lang="ru-RU" sz="2400" dirty="0" smtClean="0"/>
              <a:t>   2)поход князя Олега на Византию</a:t>
            </a:r>
          </a:p>
          <a:p>
            <a:pPr>
              <a:buNone/>
            </a:pPr>
            <a:r>
              <a:rPr lang="ru-RU" sz="2400" dirty="0" smtClean="0"/>
              <a:t>   3)принятие христианства на Руси</a:t>
            </a:r>
          </a:p>
          <a:p>
            <a:pPr>
              <a:buNone/>
            </a:pPr>
            <a:r>
              <a:rPr lang="ru-RU" sz="2400" dirty="0" smtClean="0"/>
              <a:t>   4)убийство князя Игоря древлянами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357166"/>
            <a:ext cx="7572375" cy="6286544"/>
          </a:xfrm>
        </p:spPr>
        <p:txBody>
          <a:bodyPr/>
          <a:lstStyle/>
          <a:p>
            <a:r>
              <a:rPr lang="ru-RU" sz="2800" b="1" i="1" dirty="0" smtClean="0"/>
              <a:t>Когда увидел дьявол, исконный враг всего доброго в людях, что святой Борис всю надежду свою возложил на Бога, то стал строить козни и, как в древние времена Каина, замышлявшего братоубийство, уловил Святополка. Угадал он помыслы Святополка, поистине второго Каина: ведь хотел перебить он всех наследников отца своего, чтобы одному захватить всю власть.</a:t>
            </a:r>
            <a:r>
              <a:rPr lang="ru-RU" sz="2800" b="1" dirty="0" smtClean="0"/>
              <a:t> </a:t>
            </a:r>
          </a:p>
          <a:p>
            <a:pPr>
              <a:buNone/>
            </a:pPr>
            <a:r>
              <a:rPr lang="ru-RU" sz="2800" b="1" dirty="0" smtClean="0"/>
              <a:t>  </a:t>
            </a:r>
          </a:p>
          <a:p>
            <a:r>
              <a:rPr lang="ru-RU" sz="2800" b="1" dirty="0" smtClean="0"/>
              <a:t>Сказание о Борисе и Глебе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Убийство Бориса и Глеба</a:t>
            </a:r>
            <a:endParaRPr lang="ru-RU" dirty="0"/>
          </a:p>
        </p:txBody>
      </p:sp>
      <p:pic>
        <p:nvPicPr>
          <p:cNvPr id="13314" name="Picture 2" descr="Boris and Gleb Moscow school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3286148" cy="4786346"/>
          </a:xfrm>
          <a:prstGeom prst="rect">
            <a:avLst/>
          </a:prstGeom>
          <a:noFill/>
        </p:spPr>
      </p:pic>
      <p:pic>
        <p:nvPicPr>
          <p:cNvPr id="13316" name="Picture 4" descr="File:Boris and Gleb Moscow school 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71612"/>
            <a:ext cx="3286148" cy="4714908"/>
          </a:xfrm>
          <a:prstGeom prst="foldedCorner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74638"/>
            <a:ext cx="4643441" cy="4868874"/>
          </a:xfrm>
        </p:spPr>
        <p:txBody>
          <a:bodyPr>
            <a:normAutofit/>
          </a:bodyPr>
          <a:lstStyle/>
          <a:p>
            <a:r>
              <a:rPr lang="ru-RU" sz="2700" dirty="0" smtClean="0"/>
              <a:t>«Сказание о Борисе и Глебе» . Лицевые миниатюры из </a:t>
            </a:r>
            <a:r>
              <a:rPr lang="ru-RU" sz="2700" dirty="0" err="1" smtClean="0"/>
              <a:t>Сильвестровского</a:t>
            </a:r>
            <a:r>
              <a:rPr lang="ru-RU" sz="2700" dirty="0" smtClean="0"/>
              <a:t> сборника XIV века. 1. Борис и Глеб удостаиваются Иисусом Христом мученических венцов. 2. Борис идет на печенегов.</a:t>
            </a:r>
            <a:endParaRPr lang="ru-RU" sz="2700" dirty="0"/>
          </a:p>
        </p:txBody>
      </p:sp>
      <p:pic>
        <p:nvPicPr>
          <p:cNvPr id="10242" name="Picture 2" descr="File:Skazanie o Borise i Gleb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786214" cy="4405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Святые Борис и Глеб на корабле</a:t>
            </a:r>
            <a:endParaRPr lang="ru-RU" dirty="0"/>
          </a:p>
        </p:txBody>
      </p:sp>
      <p:pic>
        <p:nvPicPr>
          <p:cNvPr id="69634" name="Picture 2" descr="File:Bilibin - Boris and Gl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4905375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714620"/>
            <a:ext cx="7500961" cy="3786214"/>
          </a:xfrm>
        </p:spPr>
        <p:txBody>
          <a:bodyPr/>
          <a:lstStyle/>
          <a:p>
            <a:r>
              <a:rPr lang="ru-RU" dirty="0" smtClean="0"/>
              <a:t>Ярослав бежал к варягам. Собрал 40000 войско и привёл его на Киев.</a:t>
            </a:r>
          </a:p>
          <a:p>
            <a:r>
              <a:rPr lang="ru-RU" dirty="0" smtClean="0"/>
              <a:t>1016 – противники встретились на Днепре у г. </a:t>
            </a:r>
            <a:r>
              <a:rPr lang="ru-RU" dirty="0" err="1" smtClean="0"/>
              <a:t>Любеч</a:t>
            </a:r>
            <a:r>
              <a:rPr lang="ru-RU" dirty="0" smtClean="0"/>
              <a:t>. Первым атаковал</a:t>
            </a:r>
          </a:p>
          <a:p>
            <a:pPr>
              <a:buNone/>
            </a:pPr>
            <a:r>
              <a:rPr lang="ru-RU" dirty="0" smtClean="0"/>
              <a:t>   Ярослав.</a:t>
            </a:r>
          </a:p>
          <a:p>
            <a:pPr>
              <a:buNone/>
            </a:pPr>
            <a:r>
              <a:rPr lang="ru-RU" dirty="0" smtClean="0"/>
              <a:t>  Разгром Святополка, бегство В Польшу.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214422"/>
            <a:ext cx="3428992" cy="12715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Святополк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29256" y="1285860"/>
            <a:ext cx="3428992" cy="12715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Ярослав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3786182" y="164305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Борьба Святополка И Ярослава.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1017 – Ярослав занял Киев. Заключил с германским императором Генрихом Вторым союза против Польши.</a:t>
            </a:r>
          </a:p>
          <a:p>
            <a:r>
              <a:rPr lang="ru-RU" sz="2400" b="1" dirty="0" smtClean="0"/>
              <a:t>Святополк вернулся с </a:t>
            </a:r>
            <a:r>
              <a:rPr lang="ru-RU" sz="2400" b="1" dirty="0" err="1" smtClean="0"/>
              <a:t>Болеславом</a:t>
            </a:r>
            <a:r>
              <a:rPr lang="ru-RU" sz="2400" b="1" dirty="0" smtClean="0"/>
              <a:t> и занял Киев, Ярослав бежал в Новгород.</a:t>
            </a:r>
          </a:p>
          <a:p>
            <a:r>
              <a:rPr lang="ru-RU" sz="2400" b="1" dirty="0" smtClean="0"/>
              <a:t>Восстание В Киеве, поляки покидают город.</a:t>
            </a:r>
          </a:p>
          <a:p>
            <a:r>
              <a:rPr lang="ru-RU" sz="2400" b="1" dirty="0" smtClean="0"/>
              <a:t>Бегство Святополка к печенегам.</a:t>
            </a:r>
          </a:p>
          <a:p>
            <a:r>
              <a:rPr lang="ru-RU" sz="2400" b="1" dirty="0" smtClean="0"/>
              <a:t>1018 – сражение на реке Альте. Святополк разгромлен бежал к полякам, потом к чехам и умер по пути.</a:t>
            </a:r>
          </a:p>
          <a:p>
            <a:pPr>
              <a:buNone/>
            </a:pPr>
            <a:endParaRPr lang="ru-RU" sz="24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Совместное правление Ярослава и Мстислава.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1024 – под </a:t>
            </a:r>
            <a:r>
              <a:rPr lang="ru-RU" dirty="0" err="1" smtClean="0"/>
              <a:t>Листвиным</a:t>
            </a:r>
            <a:r>
              <a:rPr lang="ru-RU" dirty="0" smtClean="0"/>
              <a:t> (недалеко от Чернигова) Мстислав нанёс поражение Ярославу.</a:t>
            </a:r>
          </a:p>
          <a:p>
            <a:r>
              <a:rPr lang="ru-RU" dirty="0" smtClean="0"/>
              <a:t>1024-1036 –совместное правление.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pload.wikimedia.org/wikipedia/commons/3/3a/Rus-1015-1113.png?uselang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5214974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14422"/>
            <a:ext cx="7858151" cy="5214953"/>
          </a:xfrm>
        </p:spPr>
        <p:txBody>
          <a:bodyPr/>
          <a:lstStyle/>
          <a:p>
            <a:r>
              <a:rPr lang="ru-RU" sz="2400" b="1" dirty="0" smtClean="0"/>
              <a:t>1024 -1026 –подавлены волнения в Суздальской земле.</a:t>
            </a:r>
          </a:p>
          <a:p>
            <a:r>
              <a:rPr lang="ru-RU" sz="2400" b="1" dirty="0" smtClean="0"/>
              <a:t>На все крупные города посадил своих детей.</a:t>
            </a:r>
          </a:p>
          <a:p>
            <a:r>
              <a:rPr lang="ru-RU" sz="2400" b="1" dirty="0" smtClean="0"/>
              <a:t>Превратил Киев в административный, религиозный, культурный центр.</a:t>
            </a:r>
          </a:p>
          <a:p>
            <a:r>
              <a:rPr lang="ru-RU" sz="2400" b="1" dirty="0" smtClean="0"/>
              <a:t>1051 – заложен Киево-Печерский монастырь.</a:t>
            </a:r>
          </a:p>
          <a:p>
            <a:r>
              <a:rPr lang="ru-RU" sz="2400" b="1" dirty="0" smtClean="0"/>
              <a:t>1051- митрополитом назначен киевлянин Илларион (автор «Слова о законе и благодати» -1049)</a:t>
            </a:r>
          </a:p>
          <a:p>
            <a:r>
              <a:rPr lang="ru-RU" sz="2400" b="1" dirty="0" smtClean="0"/>
              <a:t>1045 -1050 –строительство собора святой Софии в Новгороде.</a:t>
            </a:r>
          </a:p>
          <a:p>
            <a:r>
              <a:rPr lang="ru-RU" sz="2400" b="1" dirty="0" smtClean="0"/>
              <a:t>«Русская правда» (1016)</a:t>
            </a:r>
          </a:p>
          <a:p>
            <a:r>
              <a:rPr lang="ru-RU" sz="2400" b="1" dirty="0" smtClean="0"/>
              <a:t>Династические браки. Развитие образования.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upload.wikimedia.org/wikipedia/commons/c/c5/JroslavZakonodatel.jpg?uselang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3857652" cy="5214974"/>
          </a:xfrm>
          <a:prstGeom prst="rect">
            <a:avLst/>
          </a:prstGeom>
          <a:noFill/>
        </p:spPr>
      </p:pic>
      <p:pic>
        <p:nvPicPr>
          <p:cNvPr id="6150" name="Picture 6" descr="File:Russkaya pravda razvor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71546"/>
            <a:ext cx="3705225" cy="45434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786713" cy="6643710"/>
          </a:xfrm>
        </p:spPr>
        <p:txBody>
          <a:bodyPr/>
          <a:lstStyle/>
          <a:p>
            <a:r>
              <a:rPr lang="ru-RU" sz="2400" b="1" dirty="0" smtClean="0"/>
              <a:t>4)Какое событие произошло в 882 г.?</a:t>
            </a:r>
          </a:p>
          <a:p>
            <a:pPr>
              <a:buNone/>
            </a:pPr>
            <a:r>
              <a:rPr lang="ru-RU" sz="2400" dirty="0" smtClean="0"/>
              <a:t>  1)призвание варягов на княжение</a:t>
            </a:r>
          </a:p>
          <a:p>
            <a:pPr>
              <a:buNone/>
            </a:pPr>
            <a:r>
              <a:rPr lang="ru-RU" sz="2400" dirty="0" smtClean="0"/>
              <a:t>   2)смерть князя Игоря</a:t>
            </a:r>
          </a:p>
          <a:p>
            <a:pPr>
              <a:buNone/>
            </a:pPr>
            <a:r>
              <a:rPr lang="ru-RU" sz="2400" dirty="0" smtClean="0"/>
              <a:t>   3)образование Древнерусского государства</a:t>
            </a:r>
          </a:p>
          <a:p>
            <a:pPr>
              <a:buNone/>
            </a:pPr>
            <a:r>
              <a:rPr lang="ru-RU" sz="2400" dirty="0" smtClean="0"/>
              <a:t>  4)поход Аскольда и </a:t>
            </a:r>
            <a:r>
              <a:rPr lang="ru-RU" sz="2400" dirty="0" err="1" smtClean="0"/>
              <a:t>Дира</a:t>
            </a:r>
            <a:r>
              <a:rPr lang="ru-RU" sz="2400" dirty="0" smtClean="0"/>
              <a:t> на Константинополь.</a:t>
            </a:r>
          </a:p>
          <a:p>
            <a:pPr>
              <a:buNone/>
            </a:pPr>
            <a:r>
              <a:rPr lang="ru-RU" sz="2400" b="1" dirty="0" smtClean="0"/>
              <a:t>   5) К предпосылкам крещения Руси относится:</a:t>
            </a:r>
          </a:p>
          <a:p>
            <a:pPr>
              <a:buNone/>
            </a:pPr>
            <a:r>
              <a:rPr lang="ru-RU" sz="2400" dirty="0" smtClean="0"/>
              <a:t>1)Невозможность дальнейшего развития </a:t>
            </a:r>
            <a:r>
              <a:rPr lang="ru-RU" sz="2400" dirty="0" err="1" smtClean="0"/>
              <a:t>развития</a:t>
            </a:r>
            <a:r>
              <a:rPr lang="ru-RU" sz="2400" dirty="0" smtClean="0"/>
              <a:t> земледелия  при сохранении язычества.</a:t>
            </a:r>
          </a:p>
          <a:p>
            <a:pPr>
              <a:buNone/>
            </a:pPr>
            <a:r>
              <a:rPr lang="ru-RU" sz="2400" dirty="0" smtClean="0"/>
              <a:t>2)Необходимость укрепления положения киевского князя как единого правителя Древней Руси</a:t>
            </a:r>
          </a:p>
          <a:p>
            <a:pPr>
              <a:buNone/>
            </a:pPr>
            <a:r>
              <a:rPr lang="ru-RU" sz="2400" dirty="0" smtClean="0"/>
              <a:t>3)Неспособность борьбы языческого русского войска с язычниками</a:t>
            </a:r>
          </a:p>
          <a:p>
            <a:pPr>
              <a:buNone/>
            </a:pPr>
            <a:r>
              <a:rPr lang="ru-RU" sz="2400" dirty="0" smtClean="0"/>
              <a:t>4)Невозможность заключения языческой Русью торговых соглашений с Византией.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le:«&amp;CHcy;&amp;tcy;&amp;iecy;&amp;ncy;&amp;icy;&amp;iecy; &amp;ncy;&amp;acy;&amp;rcy;&amp;ocy;&amp;dcy;&amp;ucy; &amp;Rcy;&amp;ucy;&amp;scy;&amp;scy;&amp;kcy;&amp;ocy;&amp;jcy; &amp;Pcy;&amp;rcy;&amp;acy;&amp;vcy;&amp;dcy;&amp;ycy; &amp;vcy; &amp;pcy;&amp;rcy;&amp;icy;&amp;scy;&amp;ucy;&amp;tcy;&amp;scy;&amp;tcy;&amp;vcy;&amp;icy;&amp;icy; &amp;vcy;&amp;iecy;&amp;lcy;&amp;icy;&amp;kcy;&amp;ocy;&amp;gcy;&amp;ocy; &amp;kcy;&amp;ncy;&amp;yacy;&amp;zcy;&amp;yacy; &amp;YAcy;&amp;rcy;&amp;ocy;&amp;scy;&amp;lcy;&amp;acy;&amp;vcy;&amp;acy;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«Русская правда»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1)Ограничение кровной мести.</a:t>
            </a:r>
          </a:p>
          <a:p>
            <a:r>
              <a:rPr lang="ru-RU" dirty="0" smtClean="0"/>
              <a:t>2)Месть заменялась вирой (штрафом).</a:t>
            </a:r>
          </a:p>
          <a:p>
            <a:r>
              <a:rPr lang="ru-RU" dirty="0" smtClean="0"/>
              <a:t>3)Прослеживаются черты социального неравенства.</a:t>
            </a:r>
          </a:p>
          <a:p>
            <a:r>
              <a:rPr lang="ru-RU" dirty="0" smtClean="0"/>
              <a:t>4)Защита княжеской власти.</a:t>
            </a:r>
          </a:p>
          <a:p>
            <a:r>
              <a:rPr lang="ru-RU" dirty="0" smtClean="0"/>
              <a:t>5)Регулировала общественные отношения на основе закона.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Внешняя политика Ярослава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8001027" cy="5572164"/>
          </a:xfrm>
        </p:spPr>
        <p:txBody>
          <a:bodyPr/>
          <a:lstStyle/>
          <a:p>
            <a:r>
              <a:rPr lang="ru-RU" u="sng" dirty="0" smtClean="0"/>
              <a:t>Западное направление.</a:t>
            </a:r>
          </a:p>
          <a:p>
            <a:endParaRPr lang="ru-RU" sz="2400" dirty="0" smtClean="0"/>
          </a:p>
          <a:p>
            <a:r>
              <a:rPr lang="ru-RU" sz="2400" dirty="0" smtClean="0"/>
              <a:t>1</a:t>
            </a:r>
            <a:r>
              <a:rPr lang="ru-RU" sz="2400" b="1" dirty="0" smtClean="0"/>
              <a:t>019- победа над Святополком и его союзником </a:t>
            </a:r>
            <a:r>
              <a:rPr lang="ru-RU" sz="2400" b="1" dirty="0" err="1" smtClean="0"/>
              <a:t>Болеславом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1030-подчинение западного берега Чудского озера (война с ятвягами)</a:t>
            </a:r>
          </a:p>
          <a:p>
            <a:r>
              <a:rPr lang="ru-RU" sz="2400" b="1" dirty="0" smtClean="0"/>
              <a:t>1031 – вместе с Мстиславом воюет против Польши.</a:t>
            </a:r>
          </a:p>
          <a:p>
            <a:r>
              <a:rPr lang="ru-RU" sz="2400" b="1" dirty="0" smtClean="0"/>
              <a:t>1032 – договор с Норвегией.</a:t>
            </a:r>
          </a:p>
          <a:p>
            <a:r>
              <a:rPr lang="ru-RU" sz="2400" b="1" dirty="0" smtClean="0"/>
              <a:t>1038 – поход на ятвягов.</a:t>
            </a:r>
          </a:p>
          <a:p>
            <a:r>
              <a:rPr lang="ru-RU" sz="2400" b="1" dirty="0" smtClean="0"/>
              <a:t>1040-поход на Литву.</a:t>
            </a:r>
          </a:p>
          <a:p>
            <a:r>
              <a:rPr lang="ru-RU" sz="2400" b="1" dirty="0" smtClean="0"/>
              <a:t>1041-1047- союз с Казимиром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Восточное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1036 – окончательный разгром печенегов.</a:t>
            </a:r>
          </a:p>
          <a:p>
            <a:r>
              <a:rPr lang="ru-RU" dirty="0" smtClean="0"/>
              <a:t>Строительство оборонительных укреплений против половцев в Северном Причерноморье.</a:t>
            </a:r>
          </a:p>
          <a:p>
            <a:r>
              <a:rPr lang="ru-RU" dirty="0" smtClean="0"/>
              <a:t>1043- неудачный поход на Византию.</a:t>
            </a:r>
          </a:p>
          <a:p>
            <a:r>
              <a:rPr lang="ru-RU" dirty="0" smtClean="0"/>
              <a:t>1046 – договор Руси с Византией.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857232"/>
            <a:ext cx="7572375" cy="5786478"/>
          </a:xfrm>
        </p:spPr>
        <p:txBody>
          <a:bodyPr/>
          <a:lstStyle/>
          <a:p>
            <a:r>
              <a:rPr lang="ru-RU" dirty="0" smtClean="0"/>
              <a:t>Сахаров А.Н.История с древнейших времён до конца 17 в. М.,1999.</a:t>
            </a:r>
          </a:p>
          <a:p>
            <a:r>
              <a:rPr lang="ru-RU" dirty="0" smtClean="0"/>
              <a:t>Сергеев. С.Г. Подготовка к государственному централизованному тестированию. Саратов,2001.</a:t>
            </a:r>
          </a:p>
          <a:p>
            <a:r>
              <a:rPr lang="ru-RU" dirty="0" err="1" smtClean="0"/>
              <a:t>Саяпин</a:t>
            </a:r>
            <a:r>
              <a:rPr lang="ru-RU" dirty="0" smtClean="0"/>
              <a:t> В.В.История России тематические </a:t>
            </a:r>
            <a:r>
              <a:rPr lang="ru-RU" dirty="0" err="1" smtClean="0"/>
              <a:t>тесты.Ростов</a:t>
            </a:r>
            <a:r>
              <a:rPr lang="ru-RU" dirty="0" smtClean="0"/>
              <a:t> –на-Дону,2011.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857232"/>
            <a:ext cx="7929589" cy="5572143"/>
          </a:xfrm>
        </p:spPr>
        <p:txBody>
          <a:bodyPr/>
          <a:lstStyle/>
          <a:p>
            <a:r>
              <a:rPr lang="ru-RU" sz="2000" dirty="0" smtClean="0"/>
              <a:t>Ярослав Мудрый.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2"/>
              </a:rPr>
              <a:t>http://upload.wikimedia.org/wikipedia/commons/thumb/c/ce/Yaroslav_reconstruction_edit.jpg/454px-Yaroslav_reconstruction_edit.jpg</a:t>
            </a:r>
            <a:endParaRPr lang="ru-RU" sz="2000" dirty="0" smtClean="0"/>
          </a:p>
          <a:p>
            <a:r>
              <a:rPr lang="ru-RU" sz="2000" dirty="0" smtClean="0"/>
              <a:t>Ярослав Мудрый на Памятнике "1000-летие России" в Великом Новгороде.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http://upload.wikimedia.org/wikipedia/commons/b/b9/1000_Yaroslav.jpg?uselang=ru</a:t>
            </a:r>
            <a:endParaRPr lang="ru-RU" sz="2000" dirty="0" smtClean="0"/>
          </a:p>
          <a:p>
            <a:r>
              <a:rPr lang="ru-RU" sz="2000" dirty="0" smtClean="0"/>
              <a:t>Киевская Русь в 1015-1113 гг.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4"/>
              </a:rPr>
              <a:t>http://upload.wikimedia.org/wikipedia/commons/3/3a/Rus-1015-1113.png?uselang=ru</a:t>
            </a:r>
            <a:endParaRPr lang="ru-RU" sz="2000" dirty="0" smtClean="0"/>
          </a:p>
          <a:p>
            <a:r>
              <a:rPr lang="ru-RU" sz="2000" dirty="0" smtClean="0"/>
              <a:t>СВЯТЫЕ БОРИС И ГЛЕБ. Середина XIV в. Москва Из коллекции Н. П. Лихачева ДРЖ-2117. Русский Музей</a:t>
            </a:r>
            <a:r>
              <a:rPr lang="en-US" sz="2000" dirty="0" smtClean="0"/>
              <a:t>http://upload.wikimedia.org/wikipedia/commons/5/53/%D0%A1%D0%B2%D1%8F%D1%82%D1%8B%D0%B5_%D0%91%D0%BE%D1%80%D0%B8%D1%81_%D0%B8_%D0%93%D0%BB%D0%B5%D0%B1.jpg?uselang=ru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357166"/>
            <a:ext cx="7572375" cy="6072209"/>
          </a:xfrm>
        </p:spPr>
        <p:txBody>
          <a:bodyPr/>
          <a:lstStyle/>
          <a:p>
            <a:r>
              <a:rPr lang="ru-RU" sz="1600" dirty="0" smtClean="0"/>
              <a:t>Борис и  Глеб.</a:t>
            </a:r>
            <a:r>
              <a:rPr lang="en-US" sz="1600" dirty="0" smtClean="0"/>
              <a:t>http://upload.wikimedia.org/wikipedia/commons/5/5c/Boris_and_Gleb_Moscow_school_01.jpg?uselang=ru</a:t>
            </a:r>
            <a:endParaRPr lang="ru-RU" sz="1600" dirty="0" smtClean="0"/>
          </a:p>
          <a:p>
            <a:r>
              <a:rPr lang="ru-RU" sz="1600" dirty="0" smtClean="0"/>
              <a:t>Борис и Глеб </a:t>
            </a:r>
            <a:r>
              <a:rPr lang="en-US" sz="1600" dirty="0" smtClean="0">
                <a:hlinkClick r:id="rId2"/>
              </a:rPr>
              <a:t>http://upload.wikimedia.org/wikipedia/commons/7/77/Boris_and_Gleb_Moscow_school_02.jpg?uselang=ru</a:t>
            </a:r>
            <a:endParaRPr lang="ru-RU" sz="1600" dirty="0" smtClean="0"/>
          </a:p>
          <a:p>
            <a:r>
              <a:rPr lang="ru-RU" sz="1600" dirty="0" smtClean="0"/>
              <a:t>Сказание о Борисе и Глебе» . Лицевые миниатюры из </a:t>
            </a:r>
            <a:r>
              <a:rPr lang="ru-RU" sz="1600" dirty="0" err="1" smtClean="0"/>
              <a:t>Сильвестровского</a:t>
            </a:r>
            <a:r>
              <a:rPr lang="ru-RU" sz="1600" dirty="0" smtClean="0"/>
              <a:t> сборника XIV века. 1. Борис и Глеб удостаиваются Иисусом Христом мученических венцов. 2. Борис идет на печенегов.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3"/>
              </a:rPr>
              <a:t>http://upload.wikimedia.org/wikipedia/commons/5/5e/Skazanie_o_Borise_i_Glebe.jpeg?uselang=ru</a:t>
            </a:r>
            <a:endParaRPr lang="ru-RU" sz="1600" dirty="0" smtClean="0"/>
          </a:p>
          <a:p>
            <a:r>
              <a:rPr lang="ru-RU" sz="1600" dirty="0" smtClean="0"/>
              <a:t>Святые Борис и Глеб на корабле.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4"/>
              </a:rPr>
              <a:t>http://upload.wikimedia.org/wikipedia/commons/thumb/9/98/Bilibin_-_Boris_and_Gleb.jpg/515px-Bilibin_-_Boris_and_Gleb.jpg</a:t>
            </a:r>
            <a:endParaRPr lang="ru-RU" sz="1600" dirty="0" smtClean="0"/>
          </a:p>
          <a:p>
            <a:r>
              <a:rPr lang="ru-RU" sz="1600" dirty="0" smtClean="0"/>
              <a:t>Ярослав Законодатель.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5"/>
              </a:rPr>
              <a:t>http://upload.wikimedia.org/wikipedia/commons/c/c5/JroslavZakonodatel.jpg?uselang=ru</a:t>
            </a:r>
            <a:endParaRPr lang="ru-RU" sz="1600" dirty="0" smtClean="0"/>
          </a:p>
          <a:p>
            <a:r>
              <a:rPr lang="ru-RU" sz="1600" dirty="0" smtClean="0"/>
              <a:t>Русская правда, станица текста</a:t>
            </a:r>
            <a:r>
              <a:rPr lang="en-US" sz="1600" dirty="0" smtClean="0"/>
              <a:t>http://upload.wikimedia.org/wikipedia/commons/0/02/Russkaya_pravda_razvorot.jpg</a:t>
            </a:r>
            <a:endParaRPr lang="ru-RU" sz="1600" dirty="0" smtClean="0"/>
          </a:p>
          <a:p>
            <a:r>
              <a:rPr lang="ru-RU" sz="1600" dirty="0" smtClean="0"/>
              <a:t>«Чтение народу Русской Правды в присутствии великого князя Ярослава»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6"/>
              </a:rPr>
              <a:t>http://upload.wikimedia.org/wikipedia/commons/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85728"/>
            <a:ext cx="7715275" cy="6143647"/>
          </a:xfrm>
        </p:spPr>
        <p:txBody>
          <a:bodyPr/>
          <a:lstStyle/>
          <a:p>
            <a:r>
              <a:rPr lang="ru-RU" sz="2400" b="1" dirty="0" smtClean="0"/>
              <a:t>6)Русь крестили священники из</a:t>
            </a:r>
          </a:p>
          <a:p>
            <a:pPr>
              <a:buNone/>
            </a:pPr>
            <a:r>
              <a:rPr lang="ru-RU" sz="2400" dirty="0" smtClean="0"/>
              <a:t>  1)Польши 2)Германии 3)Византии 4)Рима.</a:t>
            </a:r>
          </a:p>
          <a:p>
            <a:pPr>
              <a:buNone/>
            </a:pPr>
            <a:r>
              <a:rPr lang="ru-RU" sz="2400" dirty="0" smtClean="0"/>
              <a:t>  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7)Крещение Руси относится к</a:t>
            </a:r>
          </a:p>
          <a:p>
            <a:pPr>
              <a:buNone/>
            </a:pPr>
            <a:r>
              <a:rPr lang="ru-RU" sz="2400" dirty="0" smtClean="0"/>
              <a:t>    1)966, 2)980, 3)988, 4)1015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8)Решение Владимира о крещении Руси:</a:t>
            </a:r>
          </a:p>
          <a:p>
            <a:pPr>
              <a:buNone/>
            </a:pPr>
            <a:r>
              <a:rPr lang="ru-RU" sz="2400" dirty="0" smtClean="0"/>
              <a:t>     1)было с радостью </a:t>
            </a:r>
            <a:r>
              <a:rPr lang="ru-RU" sz="2400" dirty="0" smtClean="0"/>
              <a:t>во</a:t>
            </a:r>
            <a:r>
              <a:rPr lang="en-US" sz="2400" dirty="0" smtClean="0"/>
              <a:t>c</a:t>
            </a:r>
            <a:r>
              <a:rPr lang="ru-RU" sz="2400" dirty="0" smtClean="0"/>
              <a:t>принято </a:t>
            </a:r>
            <a:r>
              <a:rPr lang="ru-RU" sz="2400" dirty="0" smtClean="0"/>
              <a:t>всем населением Древней Руси.</a:t>
            </a:r>
          </a:p>
          <a:p>
            <a:pPr>
              <a:buNone/>
            </a:pPr>
            <a:r>
              <a:rPr lang="ru-RU" sz="2400" dirty="0" smtClean="0"/>
              <a:t>      2)вызвало неприятие всего населения Древней Руси</a:t>
            </a:r>
          </a:p>
          <a:p>
            <a:pPr>
              <a:buNone/>
            </a:pPr>
            <a:r>
              <a:rPr lang="ru-RU" sz="2400" dirty="0" smtClean="0"/>
              <a:t>      3)вызвало сопротивление части населения Новгорода.</a:t>
            </a:r>
          </a:p>
          <a:p>
            <a:pPr>
              <a:buNone/>
            </a:pPr>
            <a:r>
              <a:rPr lang="ru-RU" sz="2400" dirty="0" smtClean="0"/>
              <a:t>      4)вызвало сопротивление населения Киева.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357166"/>
            <a:ext cx="7572375" cy="6072209"/>
          </a:xfrm>
        </p:spPr>
        <p:txBody>
          <a:bodyPr/>
          <a:lstStyle/>
          <a:p>
            <a:r>
              <a:rPr lang="ru-RU" sz="2400" b="1" dirty="0" smtClean="0"/>
              <a:t>9)Гавой православной церкви в Древнерусском государстве был киевский</a:t>
            </a:r>
          </a:p>
          <a:p>
            <a:pPr>
              <a:buNone/>
            </a:pPr>
            <a:r>
              <a:rPr lang="ru-RU" sz="2400" dirty="0" smtClean="0"/>
              <a:t>    1)патриарх, 2)митрополит, 3)архиепископ, 4)епископ.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   10)Выбирая новую религию для Руси, Владимир не рассматривал в качестве возможного варианта</a:t>
            </a:r>
          </a:p>
          <a:p>
            <a:r>
              <a:rPr lang="ru-RU" sz="2400" dirty="0" smtClean="0"/>
              <a:t>1)христианство, 2)иудаизм, 3)буддизм, 4) ислам.</a:t>
            </a:r>
          </a:p>
          <a:p>
            <a:endParaRPr lang="ru-RU" sz="2400" dirty="0" smtClean="0"/>
          </a:p>
          <a:p>
            <a:r>
              <a:rPr lang="ru-RU" sz="2400" b="1" dirty="0" smtClean="0"/>
              <a:t>11)Построение Десятинной церкви в Киеве относится к:</a:t>
            </a:r>
          </a:p>
          <a:p>
            <a:r>
              <a:rPr lang="ru-RU" sz="2400" dirty="0" smtClean="0"/>
              <a:t>1)996, 2)980, 3)988, 4)1015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57166"/>
            <a:ext cx="7786713" cy="6072209"/>
          </a:xfrm>
        </p:spPr>
        <p:txBody>
          <a:bodyPr/>
          <a:lstStyle/>
          <a:p>
            <a:r>
              <a:rPr lang="ru-RU" sz="2400" b="1" dirty="0" smtClean="0"/>
              <a:t>12)Прочнее всего позиции язычества были в:</a:t>
            </a:r>
          </a:p>
          <a:p>
            <a:r>
              <a:rPr lang="ru-RU" sz="2400" dirty="0" smtClean="0"/>
              <a:t>1)Киеве, 2)Чернигове, 3)Новгороде, 4)Смоленске.</a:t>
            </a:r>
          </a:p>
          <a:p>
            <a:endParaRPr lang="ru-RU" sz="2400" dirty="0" smtClean="0"/>
          </a:p>
          <a:p>
            <a:r>
              <a:rPr lang="ru-RU" sz="2400" b="1" dirty="0" smtClean="0"/>
              <a:t>13)Киевский митрополит в вопросах веры подчинялся</a:t>
            </a:r>
          </a:p>
          <a:p>
            <a:r>
              <a:rPr lang="ru-RU" sz="2400" dirty="0" smtClean="0"/>
              <a:t>1)иерусалимскому патриарху.</a:t>
            </a:r>
          </a:p>
          <a:p>
            <a:r>
              <a:rPr lang="ru-RU" sz="2400" dirty="0" smtClean="0"/>
              <a:t>2)папе римскому.</a:t>
            </a:r>
          </a:p>
          <a:p>
            <a:r>
              <a:rPr lang="ru-RU" sz="2400" dirty="0" smtClean="0"/>
              <a:t>3)</a:t>
            </a:r>
            <a:r>
              <a:rPr lang="ru-RU" sz="2400" dirty="0" err="1" smtClean="0"/>
              <a:t>антиохийскому</a:t>
            </a:r>
            <a:r>
              <a:rPr lang="ru-RU" sz="2400" dirty="0" smtClean="0"/>
              <a:t> патриарху</a:t>
            </a:r>
          </a:p>
          <a:p>
            <a:r>
              <a:rPr lang="ru-RU" sz="2400" dirty="0" smtClean="0"/>
              <a:t>4)константинопольскому патриарху.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14)Укажите годы правления князя Владимира</a:t>
            </a:r>
          </a:p>
          <a:p>
            <a:r>
              <a:rPr lang="ru-RU" sz="2400" dirty="0" smtClean="0"/>
              <a:t>1)912-945</a:t>
            </a:r>
          </a:p>
          <a:p>
            <a:r>
              <a:rPr lang="ru-RU" sz="2400" dirty="0" smtClean="0"/>
              <a:t>2)945-957</a:t>
            </a:r>
          </a:p>
          <a:p>
            <a:r>
              <a:rPr lang="ru-RU" sz="2400" dirty="0" smtClean="0"/>
              <a:t>3)980-1015</a:t>
            </a:r>
          </a:p>
          <a:p>
            <a:r>
              <a:rPr lang="ru-RU" sz="2400" dirty="0" smtClean="0"/>
              <a:t>4)988-1020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357166"/>
            <a:ext cx="7572375" cy="6072209"/>
          </a:xfrm>
        </p:spPr>
        <p:txBody>
          <a:bodyPr/>
          <a:lstStyle/>
          <a:p>
            <a:r>
              <a:rPr lang="ru-RU" sz="2400" b="1" dirty="0" smtClean="0"/>
              <a:t>15)Каковы значение и историческое последствия принятия христианства на Руси.</a:t>
            </a:r>
          </a:p>
          <a:p>
            <a:r>
              <a:rPr lang="ru-RU" sz="2400" b="1" dirty="0" smtClean="0"/>
              <a:t>16)Язычеству не свойственно:</a:t>
            </a:r>
          </a:p>
          <a:p>
            <a:pPr>
              <a:buNone/>
            </a:pPr>
            <a:r>
              <a:rPr lang="ru-RU" sz="2400" dirty="0" smtClean="0"/>
              <a:t>   1)поклонение силам природы</a:t>
            </a:r>
          </a:p>
          <a:p>
            <a:pPr>
              <a:buNone/>
            </a:pPr>
            <a:r>
              <a:rPr lang="ru-RU" sz="2400" dirty="0" smtClean="0"/>
              <a:t>   2)идолопоклонство</a:t>
            </a:r>
          </a:p>
          <a:p>
            <a:pPr>
              <a:buNone/>
            </a:pPr>
            <a:r>
              <a:rPr lang="ru-RU" sz="2400" dirty="0" smtClean="0"/>
              <a:t>   3)наличие множества богов</a:t>
            </a:r>
          </a:p>
          <a:p>
            <a:pPr>
              <a:buNone/>
            </a:pPr>
            <a:r>
              <a:rPr lang="ru-RU" sz="2400" dirty="0" smtClean="0"/>
              <a:t>   4)единобожие.</a:t>
            </a:r>
          </a:p>
          <a:p>
            <a:r>
              <a:rPr lang="ru-RU" sz="2400" b="1" dirty="0" smtClean="0"/>
              <a:t>17)Какое название получило сочетание христианских и языческих верований.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18)Бог грома и молнии у восточных славян</a:t>
            </a:r>
          </a:p>
          <a:p>
            <a:r>
              <a:rPr lang="ru-RU" sz="2400" dirty="0" smtClean="0"/>
              <a:t>1)Перун, 2)Ярило, 3)</a:t>
            </a:r>
            <a:r>
              <a:rPr lang="ru-RU" sz="2400" dirty="0" err="1" smtClean="0"/>
              <a:t>Мокошь</a:t>
            </a:r>
            <a:r>
              <a:rPr lang="ru-RU" sz="2400" dirty="0" smtClean="0"/>
              <a:t>, 4)Велес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357166"/>
            <a:ext cx="7572375" cy="6072209"/>
          </a:xfrm>
        </p:spPr>
        <p:txBody>
          <a:bodyPr/>
          <a:lstStyle/>
          <a:p>
            <a:r>
              <a:rPr lang="ru-RU" sz="2400" b="1" dirty="0" smtClean="0"/>
              <a:t>18)Принятие христианства не оказало существенного влияния на развитие:</a:t>
            </a:r>
          </a:p>
          <a:p>
            <a:pPr>
              <a:buNone/>
            </a:pPr>
            <a:r>
              <a:rPr lang="ru-RU" sz="2400" dirty="0" smtClean="0"/>
              <a:t>    1)архитектуры, 2)живописи, 3)литературы, 4)фольклора.</a:t>
            </a:r>
          </a:p>
          <a:p>
            <a:r>
              <a:rPr lang="ru-RU" sz="2400" b="1" dirty="0" smtClean="0"/>
              <a:t>19)Богом – покровителем скотоводства и торговли у восточных славян считался:</a:t>
            </a:r>
          </a:p>
          <a:p>
            <a:pPr>
              <a:buNone/>
            </a:pPr>
            <a:r>
              <a:rPr lang="ru-RU" sz="2400" dirty="0" smtClean="0"/>
              <a:t>   1)</a:t>
            </a:r>
            <a:r>
              <a:rPr lang="ru-RU" sz="2400" dirty="0" err="1" smtClean="0"/>
              <a:t>Сварог</a:t>
            </a:r>
            <a:r>
              <a:rPr lang="ru-RU" sz="2400" dirty="0" smtClean="0"/>
              <a:t>, 2)</a:t>
            </a:r>
            <a:r>
              <a:rPr lang="ru-RU" sz="2400" dirty="0" err="1" smtClean="0"/>
              <a:t>Даждьбог</a:t>
            </a:r>
            <a:r>
              <a:rPr lang="ru-RU" sz="2400" dirty="0" smtClean="0"/>
              <a:t>, 3)Перун, 4)Велес</a:t>
            </a:r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20) В качестве бога ветра восточные славяне почитали: </a:t>
            </a:r>
            <a:r>
              <a:rPr lang="ru-RU" sz="2400" dirty="0" smtClean="0"/>
              <a:t>1)</a:t>
            </a:r>
            <a:r>
              <a:rPr lang="ru-RU" sz="2400" dirty="0" err="1" smtClean="0"/>
              <a:t>Даждьбога</a:t>
            </a:r>
            <a:r>
              <a:rPr lang="ru-RU" sz="2400" dirty="0" smtClean="0"/>
              <a:t>, 2)</a:t>
            </a:r>
            <a:r>
              <a:rPr lang="ru-RU" sz="2400" dirty="0" err="1" smtClean="0"/>
              <a:t>Симаргла</a:t>
            </a:r>
            <a:r>
              <a:rPr lang="ru-RU" sz="2400" dirty="0" smtClean="0"/>
              <a:t>, 3)</a:t>
            </a:r>
            <a:r>
              <a:rPr lang="ru-RU" sz="2400" dirty="0" err="1" smtClean="0"/>
              <a:t>Сварога</a:t>
            </a:r>
            <a:r>
              <a:rPr lang="ru-RU" sz="2400" dirty="0" smtClean="0"/>
              <a:t>, 4)</a:t>
            </a:r>
            <a:r>
              <a:rPr lang="ru-RU" sz="2400" dirty="0" err="1" smtClean="0"/>
              <a:t>Стрибога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21)Сын Святослава, </a:t>
            </a:r>
            <a:r>
              <a:rPr lang="ru-RU" sz="2400" b="1" dirty="0" smtClean="0"/>
              <a:t>Влади</a:t>
            </a:r>
            <a:r>
              <a:rPr lang="ru-RU" sz="2400" b="1" dirty="0" smtClean="0"/>
              <a:t>м</a:t>
            </a:r>
            <a:r>
              <a:rPr lang="ru-RU" sz="2400" b="1" dirty="0" smtClean="0"/>
              <a:t>ир </a:t>
            </a:r>
            <a:r>
              <a:rPr lang="ru-RU" sz="2400" b="1" dirty="0" smtClean="0"/>
              <a:t>стал единоличным правителем:</a:t>
            </a:r>
          </a:p>
          <a:p>
            <a:pPr>
              <a:buNone/>
            </a:pPr>
            <a:r>
              <a:rPr lang="ru-RU" sz="2400" dirty="0" smtClean="0"/>
              <a:t>    1)976, 2)977, 3)978, 4)980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285728"/>
            <a:ext cx="7572375" cy="6143647"/>
          </a:xfrm>
        </p:spPr>
        <p:txBody>
          <a:bodyPr/>
          <a:lstStyle/>
          <a:p>
            <a:r>
              <a:rPr lang="ru-RU" sz="2400" b="1" dirty="0" smtClean="0"/>
              <a:t>22)Киевский князь Владимир в бывшие племенные княжения в качестве наместников направлял своих родственников. В Новгород он направил сначала </a:t>
            </a:r>
            <a:r>
              <a:rPr lang="ru-RU" sz="2400" b="1" dirty="0" err="1" smtClean="0"/>
              <a:t>Добрыню,который</a:t>
            </a:r>
            <a:r>
              <a:rPr lang="ru-RU" sz="2400" b="1" dirty="0" smtClean="0"/>
              <a:t> был ему:</a:t>
            </a:r>
          </a:p>
          <a:p>
            <a:r>
              <a:rPr lang="ru-RU" sz="2400" dirty="0" smtClean="0"/>
              <a:t>1)дядей, 2)зятем, 3)братом, 4)сыном</a:t>
            </a:r>
          </a:p>
          <a:p>
            <a:endParaRPr lang="ru-RU" sz="2400" dirty="0" smtClean="0"/>
          </a:p>
          <a:p>
            <a:r>
              <a:rPr lang="ru-RU" sz="2400" b="1" dirty="0" smtClean="0"/>
              <a:t>23)Отказ Византии выполнить договор о браке принцессы Анны с киевским князем Владимиром 1 спровоцировал поход русской рати на Херсонес. </a:t>
            </a:r>
            <a:r>
              <a:rPr lang="ru-RU" sz="2400" b="1" dirty="0" smtClean="0"/>
              <a:t>Город </a:t>
            </a:r>
            <a:r>
              <a:rPr lang="ru-RU" sz="2400" b="1" dirty="0" smtClean="0"/>
              <a:t>удалось взять с помощью священнослужителя:</a:t>
            </a:r>
          </a:p>
          <a:p>
            <a:r>
              <a:rPr lang="ru-RU" sz="2400" dirty="0" smtClean="0"/>
              <a:t>1)</a:t>
            </a:r>
            <a:r>
              <a:rPr lang="ru-RU" sz="2400" dirty="0" err="1" smtClean="0"/>
              <a:t>Анастаса</a:t>
            </a:r>
            <a:r>
              <a:rPr lang="ru-RU" sz="2400" dirty="0" smtClean="0"/>
              <a:t>, 2)Антония, 3)Филарета, 4)Даниила.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">
      <a:dk1>
        <a:srgbClr val="000000"/>
      </a:dk1>
      <a:lt1>
        <a:srgbClr val="996633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CAB8AD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996633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CAB8AD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резентация РУС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021</Template>
  <TotalTime>295</TotalTime>
  <Words>1733</Words>
  <Application>Microsoft Office PowerPoint</Application>
  <PresentationFormat>Экран (4:3)</PresentationFormat>
  <Paragraphs>194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master</vt:lpstr>
      <vt:lpstr>1_colormaster</vt:lpstr>
      <vt:lpstr>Презентация РУССКИЙ</vt:lpstr>
      <vt:lpstr>Внешняя и внутренняя политика Ярослава.</vt:lpstr>
      <vt:lpstr>Тестирование (повторение)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Новая Тема:</vt:lpstr>
      <vt:lpstr>Слайд 14</vt:lpstr>
      <vt:lpstr>Слайд 15</vt:lpstr>
      <vt:lpstr>Слайд 16</vt:lpstr>
      <vt:lpstr>Слайд 17</vt:lpstr>
      <vt:lpstr>Вторая Усобица на Руси (1015-1019)</vt:lpstr>
      <vt:lpstr>Борис и Глеб – первые     русские святые.</vt:lpstr>
      <vt:lpstr>Слайд 20</vt:lpstr>
      <vt:lpstr>Убийство Бориса и Глеба</vt:lpstr>
      <vt:lpstr>«Сказание о Борисе и Глебе» . Лицевые миниатюры из Сильвестровского сборника XIV века. 1. Борис и Глеб удостаиваются Иисусом Христом мученических венцов. 2. Борис идет на печенегов.</vt:lpstr>
      <vt:lpstr>Святые Борис и Глеб на корабле</vt:lpstr>
      <vt:lpstr>Слайд 24</vt:lpstr>
      <vt:lpstr>Борьба Святополка И Ярослава.</vt:lpstr>
      <vt:lpstr>Совместное правление Ярослава и Мстислава.</vt:lpstr>
      <vt:lpstr>Слайд 27</vt:lpstr>
      <vt:lpstr>Внутренняя политика</vt:lpstr>
      <vt:lpstr>Слайд 29</vt:lpstr>
      <vt:lpstr>Слайд 30</vt:lpstr>
      <vt:lpstr>«Русская правда»</vt:lpstr>
      <vt:lpstr>Внешняя политика Ярослава</vt:lpstr>
      <vt:lpstr>Восточное направление</vt:lpstr>
      <vt:lpstr>Ссылки</vt:lpstr>
      <vt:lpstr>Ссылки:</vt:lpstr>
      <vt:lpstr>Слайд 36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WIN7XP</cp:lastModifiedBy>
  <cp:revision>31</cp:revision>
  <dcterms:created xsi:type="dcterms:W3CDTF">2012-11-06T19:28:16Z</dcterms:created>
  <dcterms:modified xsi:type="dcterms:W3CDTF">2012-11-07T19:01:26Z</dcterms:modified>
</cp:coreProperties>
</file>